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58" r:id="rId4"/>
    <p:sldId id="259" r:id="rId5"/>
    <p:sldId id="260" r:id="rId6"/>
    <p:sldId id="263"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0" r:id="rId23"/>
    <p:sldId id="277" r:id="rId24"/>
    <p:sldId id="278" r:id="rId25"/>
    <p:sldId id="279" r:id="rId26"/>
    <p:sldId id="281" r:id="rId27"/>
    <p:sldId id="282" r:id="rId28"/>
    <p:sldId id="283" r:id="rId29"/>
    <p:sldId id="284" r:id="rId30"/>
    <p:sldId id="286" r:id="rId31"/>
    <p:sldId id="287" r:id="rId32"/>
    <p:sldId id="285" r:id="rId33"/>
    <p:sldId id="288" r:id="rId34"/>
    <p:sldId id="289" r:id="rId35"/>
    <p:sldId id="290" r:id="rId36"/>
    <p:sldId id="291" r:id="rId37"/>
    <p:sldId id="292" r:id="rId38"/>
    <p:sldId id="293" r:id="rId39"/>
    <p:sldId id="294"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6B1C42-FE40-4E23-9AA0-EECFDEBBD6E6}"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0842CE1A-4386-4A97-84BB-E1B944303274}">
      <dgm:prSet/>
      <dgm:spPr/>
      <dgm:t>
        <a:bodyPr/>
        <a:lstStyle/>
        <a:p>
          <a:r>
            <a:rPr lang="sr-Latn-ME"/>
            <a:t>U osnovi kontrolnih mehanizama je postojanje endokrinih refleksa. Oni mogu da se aktiviraju:</a:t>
          </a:r>
          <a:endParaRPr lang="en-US"/>
        </a:p>
      </dgm:t>
    </dgm:pt>
    <dgm:pt modelId="{84E18724-572C-4B18-93DF-E090566E4FF1}" type="parTrans" cxnId="{848250B9-7574-47DF-B4A1-69A08AC1055D}">
      <dgm:prSet/>
      <dgm:spPr/>
      <dgm:t>
        <a:bodyPr/>
        <a:lstStyle/>
        <a:p>
          <a:endParaRPr lang="en-US"/>
        </a:p>
      </dgm:t>
    </dgm:pt>
    <dgm:pt modelId="{3007A05E-F861-440F-B89A-787DD383D760}" type="sibTrans" cxnId="{848250B9-7574-47DF-B4A1-69A08AC1055D}">
      <dgm:prSet/>
      <dgm:spPr/>
      <dgm:t>
        <a:bodyPr/>
        <a:lstStyle/>
        <a:p>
          <a:endParaRPr lang="en-US"/>
        </a:p>
      </dgm:t>
    </dgm:pt>
    <dgm:pt modelId="{F9C68AAF-6EE7-4630-B8D9-8D841ECB719F}">
      <dgm:prSet/>
      <dgm:spPr/>
      <dgm:t>
        <a:bodyPr/>
        <a:lstStyle/>
        <a:p>
          <a:r>
            <a:rPr lang="sr-Latn-ME"/>
            <a:t>Humoralnim stimulusima (izmjene u sastavu ekstraćelijske tečnosti)</a:t>
          </a:r>
          <a:endParaRPr lang="en-US"/>
        </a:p>
      </dgm:t>
    </dgm:pt>
    <dgm:pt modelId="{1F25B90C-56EF-4408-BAE0-C9EB31AE036A}" type="parTrans" cxnId="{CD10C006-FE71-4B0E-B4D3-D81B3C543183}">
      <dgm:prSet/>
      <dgm:spPr/>
      <dgm:t>
        <a:bodyPr/>
        <a:lstStyle/>
        <a:p>
          <a:endParaRPr lang="en-US"/>
        </a:p>
      </dgm:t>
    </dgm:pt>
    <dgm:pt modelId="{C411ADB4-AB43-48A4-B0E7-C5CC96679236}" type="sibTrans" cxnId="{CD10C006-FE71-4B0E-B4D3-D81B3C543183}">
      <dgm:prSet/>
      <dgm:spPr/>
      <dgm:t>
        <a:bodyPr/>
        <a:lstStyle/>
        <a:p>
          <a:endParaRPr lang="en-US"/>
        </a:p>
      </dgm:t>
    </dgm:pt>
    <dgm:pt modelId="{A819F74D-6C70-4670-8642-D34A81FC96FE}">
      <dgm:prSet/>
      <dgm:spPr/>
      <dgm:t>
        <a:bodyPr/>
        <a:lstStyle/>
        <a:p>
          <a:r>
            <a:rPr lang="sr-Latn-ME"/>
            <a:t>Hormonalnim stimulisima (dopremanjem ili uklanjanjem hormona)</a:t>
          </a:r>
          <a:endParaRPr lang="en-US"/>
        </a:p>
      </dgm:t>
    </dgm:pt>
    <dgm:pt modelId="{EFCFB765-D792-419B-AF1B-5E5FE64B5D85}" type="parTrans" cxnId="{57D79CF0-FAB7-408C-B794-B53BA52F9B28}">
      <dgm:prSet/>
      <dgm:spPr/>
      <dgm:t>
        <a:bodyPr/>
        <a:lstStyle/>
        <a:p>
          <a:endParaRPr lang="en-US"/>
        </a:p>
      </dgm:t>
    </dgm:pt>
    <dgm:pt modelId="{29BF6E06-7345-4A8B-94B7-5699EAA47DED}" type="sibTrans" cxnId="{57D79CF0-FAB7-408C-B794-B53BA52F9B28}">
      <dgm:prSet/>
      <dgm:spPr/>
      <dgm:t>
        <a:bodyPr/>
        <a:lstStyle/>
        <a:p>
          <a:endParaRPr lang="en-US"/>
        </a:p>
      </dgm:t>
    </dgm:pt>
    <dgm:pt modelId="{8BF74BF9-8178-4353-896F-80D935C18DAB}">
      <dgm:prSet/>
      <dgm:spPr/>
      <dgm:t>
        <a:bodyPr/>
        <a:lstStyle/>
        <a:p>
          <a:r>
            <a:rPr lang="sr-Latn-ME"/>
            <a:t>Nervnim stimulsima (dopremanjem neurotransmiterima na neuroglandularnim spojnicama)</a:t>
          </a:r>
          <a:endParaRPr lang="en-US"/>
        </a:p>
      </dgm:t>
    </dgm:pt>
    <dgm:pt modelId="{579CE877-36C3-471E-9CB7-CAC552A0B9DB}" type="parTrans" cxnId="{98D5C96B-C155-4AD1-A8E8-C1835A11CFFD}">
      <dgm:prSet/>
      <dgm:spPr/>
      <dgm:t>
        <a:bodyPr/>
        <a:lstStyle/>
        <a:p>
          <a:endParaRPr lang="en-US"/>
        </a:p>
      </dgm:t>
    </dgm:pt>
    <dgm:pt modelId="{3EB0B477-69AF-4F9F-AA31-A019C94D33CD}" type="sibTrans" cxnId="{98D5C96B-C155-4AD1-A8E8-C1835A11CFFD}">
      <dgm:prSet/>
      <dgm:spPr/>
      <dgm:t>
        <a:bodyPr/>
        <a:lstStyle/>
        <a:p>
          <a:endParaRPr lang="en-US"/>
        </a:p>
      </dgm:t>
    </dgm:pt>
    <dgm:pt modelId="{AF1BE439-01B7-43AD-8E9F-60203D3E8CC1}" type="pres">
      <dgm:prSet presAssocID="{116B1C42-FE40-4E23-9AA0-EECFDEBBD6E6}" presName="linear" presStyleCnt="0">
        <dgm:presLayoutVars>
          <dgm:animLvl val="lvl"/>
          <dgm:resizeHandles val="exact"/>
        </dgm:presLayoutVars>
      </dgm:prSet>
      <dgm:spPr/>
    </dgm:pt>
    <dgm:pt modelId="{AB836BE8-2657-43CE-8F14-7E200135B244}" type="pres">
      <dgm:prSet presAssocID="{0842CE1A-4386-4A97-84BB-E1B944303274}" presName="parentText" presStyleLbl="node1" presStyleIdx="0" presStyleCnt="1">
        <dgm:presLayoutVars>
          <dgm:chMax val="0"/>
          <dgm:bulletEnabled val="1"/>
        </dgm:presLayoutVars>
      </dgm:prSet>
      <dgm:spPr/>
    </dgm:pt>
    <dgm:pt modelId="{6BE1ECA7-B7CF-46B9-AE1F-830557ECE62C}" type="pres">
      <dgm:prSet presAssocID="{0842CE1A-4386-4A97-84BB-E1B944303274}" presName="childText" presStyleLbl="revTx" presStyleIdx="0" presStyleCnt="1">
        <dgm:presLayoutVars>
          <dgm:bulletEnabled val="1"/>
        </dgm:presLayoutVars>
      </dgm:prSet>
      <dgm:spPr/>
    </dgm:pt>
  </dgm:ptLst>
  <dgm:cxnLst>
    <dgm:cxn modelId="{CD10C006-FE71-4B0E-B4D3-D81B3C543183}" srcId="{0842CE1A-4386-4A97-84BB-E1B944303274}" destId="{F9C68AAF-6EE7-4630-B8D9-8D841ECB719F}" srcOrd="0" destOrd="0" parTransId="{1F25B90C-56EF-4408-BAE0-C9EB31AE036A}" sibTransId="{C411ADB4-AB43-48A4-B0E7-C5CC96679236}"/>
    <dgm:cxn modelId="{1FC78D20-A291-4876-962F-3B352AA5ED7D}" type="presOf" srcId="{F9C68AAF-6EE7-4630-B8D9-8D841ECB719F}" destId="{6BE1ECA7-B7CF-46B9-AE1F-830557ECE62C}" srcOrd="0" destOrd="0" presId="urn:microsoft.com/office/officeart/2005/8/layout/vList2"/>
    <dgm:cxn modelId="{9ECA0023-7564-407A-B1E7-71B22E8D494B}" type="presOf" srcId="{A819F74D-6C70-4670-8642-D34A81FC96FE}" destId="{6BE1ECA7-B7CF-46B9-AE1F-830557ECE62C}" srcOrd="0" destOrd="1" presId="urn:microsoft.com/office/officeart/2005/8/layout/vList2"/>
    <dgm:cxn modelId="{98D5C96B-C155-4AD1-A8E8-C1835A11CFFD}" srcId="{0842CE1A-4386-4A97-84BB-E1B944303274}" destId="{8BF74BF9-8178-4353-896F-80D935C18DAB}" srcOrd="2" destOrd="0" parTransId="{579CE877-36C3-471E-9CB7-CAC552A0B9DB}" sibTransId="{3EB0B477-69AF-4F9F-AA31-A019C94D33CD}"/>
    <dgm:cxn modelId="{1E012EAF-F7D5-491B-8009-428D3816ECA8}" type="presOf" srcId="{116B1C42-FE40-4E23-9AA0-EECFDEBBD6E6}" destId="{AF1BE439-01B7-43AD-8E9F-60203D3E8CC1}" srcOrd="0" destOrd="0" presId="urn:microsoft.com/office/officeart/2005/8/layout/vList2"/>
    <dgm:cxn modelId="{848250B9-7574-47DF-B4A1-69A08AC1055D}" srcId="{116B1C42-FE40-4E23-9AA0-EECFDEBBD6E6}" destId="{0842CE1A-4386-4A97-84BB-E1B944303274}" srcOrd="0" destOrd="0" parTransId="{84E18724-572C-4B18-93DF-E090566E4FF1}" sibTransId="{3007A05E-F861-440F-B89A-787DD383D760}"/>
    <dgm:cxn modelId="{532786C5-95AD-4AD9-AC99-011DE1718E26}" type="presOf" srcId="{0842CE1A-4386-4A97-84BB-E1B944303274}" destId="{AB836BE8-2657-43CE-8F14-7E200135B244}" srcOrd="0" destOrd="0" presId="urn:microsoft.com/office/officeart/2005/8/layout/vList2"/>
    <dgm:cxn modelId="{57D79CF0-FAB7-408C-B794-B53BA52F9B28}" srcId="{0842CE1A-4386-4A97-84BB-E1B944303274}" destId="{A819F74D-6C70-4670-8642-D34A81FC96FE}" srcOrd="1" destOrd="0" parTransId="{EFCFB765-D792-419B-AF1B-5E5FE64B5D85}" sibTransId="{29BF6E06-7345-4A8B-94B7-5699EAA47DED}"/>
    <dgm:cxn modelId="{A36CBBF5-C3A5-4E02-8494-B5D023712D3F}" type="presOf" srcId="{8BF74BF9-8178-4353-896F-80D935C18DAB}" destId="{6BE1ECA7-B7CF-46B9-AE1F-830557ECE62C}" srcOrd="0" destOrd="2" presId="urn:microsoft.com/office/officeart/2005/8/layout/vList2"/>
    <dgm:cxn modelId="{C028CB2A-3D99-4765-8D06-C978C800B11E}" type="presParOf" srcId="{AF1BE439-01B7-43AD-8E9F-60203D3E8CC1}" destId="{AB836BE8-2657-43CE-8F14-7E200135B244}" srcOrd="0" destOrd="0" presId="urn:microsoft.com/office/officeart/2005/8/layout/vList2"/>
    <dgm:cxn modelId="{782C07F2-7241-40A4-BEDD-9E9D73123260}" type="presParOf" srcId="{AF1BE439-01B7-43AD-8E9F-60203D3E8CC1}" destId="{6BE1ECA7-B7CF-46B9-AE1F-830557ECE62C}"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B0EA4F-64A1-4D10-AF95-FB02F5B107C6}" type="doc">
      <dgm:prSet loTypeId="urn:microsoft.com/office/officeart/2005/8/layout/vProcess5" loCatId="process" qsTypeId="urn:microsoft.com/office/officeart/2005/8/quickstyle/simple1" qsCatId="simple" csTypeId="urn:microsoft.com/office/officeart/2005/8/colors/colorful2" csCatId="colorful"/>
      <dgm:spPr/>
      <dgm:t>
        <a:bodyPr/>
        <a:lstStyle/>
        <a:p>
          <a:endParaRPr lang="en-US"/>
        </a:p>
      </dgm:t>
    </dgm:pt>
    <dgm:pt modelId="{431A1A40-1D9B-4CA2-83E9-F999F4333A49}">
      <dgm:prSet/>
      <dgm:spPr/>
      <dgm:t>
        <a:bodyPr/>
        <a:lstStyle/>
        <a:p>
          <a:r>
            <a:rPr lang="sr-Latn-ME"/>
            <a:t>Regulatorni hormoni se sekretuju u intersicijalnu tečnost odakle veoma lako dospijevaju u kapilarnu mrežu jer endotelne ćelije su bogate fenestrama što omogućava i velikim molekulima da dospiju u cirkulaciju.</a:t>
          </a:r>
          <a:endParaRPr lang="en-US"/>
        </a:p>
      </dgm:t>
    </dgm:pt>
    <dgm:pt modelId="{DB3E2EA1-4101-48F2-85BB-8F085757E1D1}" type="parTrans" cxnId="{47DDB25C-51FA-46EB-86A2-C564D5689B2E}">
      <dgm:prSet/>
      <dgm:spPr/>
      <dgm:t>
        <a:bodyPr/>
        <a:lstStyle/>
        <a:p>
          <a:endParaRPr lang="en-US"/>
        </a:p>
      </dgm:t>
    </dgm:pt>
    <dgm:pt modelId="{90F6C775-FEBA-4DA8-815F-22BCCE630B16}" type="sibTrans" cxnId="{47DDB25C-51FA-46EB-86A2-C564D5689B2E}">
      <dgm:prSet/>
      <dgm:spPr/>
      <dgm:t>
        <a:bodyPr/>
        <a:lstStyle/>
        <a:p>
          <a:endParaRPr lang="en-US"/>
        </a:p>
      </dgm:t>
    </dgm:pt>
    <dgm:pt modelId="{B7F7C32B-6F42-4E75-B42D-4A3CA8B162EC}">
      <dgm:prSet/>
      <dgm:spPr/>
      <dgm:t>
        <a:bodyPr/>
        <a:lstStyle/>
        <a:p>
          <a:r>
            <a:rPr lang="sr-Latn-ME"/>
            <a:t>Ovo je posebno omogućeno postojanjem portalnog sistema koji omugućava direktnu komunikaciju između 2 kapilarna sistema (arterijski i venski). </a:t>
          </a:r>
          <a:endParaRPr lang="en-US"/>
        </a:p>
      </dgm:t>
    </dgm:pt>
    <dgm:pt modelId="{6C4DE919-A2EB-4F31-8F0E-A6F9BD0A4552}" type="parTrans" cxnId="{D8559834-5D73-4E47-8BC5-6632AD61B664}">
      <dgm:prSet/>
      <dgm:spPr/>
      <dgm:t>
        <a:bodyPr/>
        <a:lstStyle/>
        <a:p>
          <a:endParaRPr lang="en-US"/>
        </a:p>
      </dgm:t>
    </dgm:pt>
    <dgm:pt modelId="{389D9929-2A60-45F9-9C54-B38FAA3719E8}" type="sibTrans" cxnId="{D8559834-5D73-4E47-8BC5-6632AD61B664}">
      <dgm:prSet/>
      <dgm:spPr/>
      <dgm:t>
        <a:bodyPr/>
        <a:lstStyle/>
        <a:p>
          <a:endParaRPr lang="en-US"/>
        </a:p>
      </dgm:t>
    </dgm:pt>
    <dgm:pt modelId="{27F8EEB7-1EAC-4601-A28B-407D631F0AC1}">
      <dgm:prSet/>
      <dgm:spPr/>
      <dgm:t>
        <a:bodyPr/>
        <a:lstStyle/>
        <a:p>
          <a:r>
            <a:rPr lang="sr-Latn-ME"/>
            <a:t>Portalni sistem omogućava da regulatorni hormoni dospijevaju do ciljnih ćelija prije povratka u sistemsku cirkulaciju.</a:t>
          </a:r>
          <a:endParaRPr lang="en-US"/>
        </a:p>
      </dgm:t>
    </dgm:pt>
    <dgm:pt modelId="{D687A61F-E886-4C22-AFB1-3F2A92FF2D61}" type="parTrans" cxnId="{D56E3F91-229B-49D8-85FD-9CE623A2AB8C}">
      <dgm:prSet/>
      <dgm:spPr/>
      <dgm:t>
        <a:bodyPr/>
        <a:lstStyle/>
        <a:p>
          <a:endParaRPr lang="en-US"/>
        </a:p>
      </dgm:t>
    </dgm:pt>
    <dgm:pt modelId="{DB380897-D271-4A49-B254-4984767AFBF8}" type="sibTrans" cxnId="{D56E3F91-229B-49D8-85FD-9CE623A2AB8C}">
      <dgm:prSet/>
      <dgm:spPr/>
      <dgm:t>
        <a:bodyPr/>
        <a:lstStyle/>
        <a:p>
          <a:endParaRPr lang="en-US"/>
        </a:p>
      </dgm:t>
    </dgm:pt>
    <dgm:pt modelId="{0FDFF213-2496-4F11-AA35-6BC7A2DAE547}" type="pres">
      <dgm:prSet presAssocID="{E2B0EA4F-64A1-4D10-AF95-FB02F5B107C6}" presName="outerComposite" presStyleCnt="0">
        <dgm:presLayoutVars>
          <dgm:chMax val="5"/>
          <dgm:dir/>
          <dgm:resizeHandles val="exact"/>
        </dgm:presLayoutVars>
      </dgm:prSet>
      <dgm:spPr/>
    </dgm:pt>
    <dgm:pt modelId="{68CD6BF9-C78E-4DDA-B27E-CD7AE2684111}" type="pres">
      <dgm:prSet presAssocID="{E2B0EA4F-64A1-4D10-AF95-FB02F5B107C6}" presName="dummyMaxCanvas" presStyleCnt="0">
        <dgm:presLayoutVars/>
      </dgm:prSet>
      <dgm:spPr/>
    </dgm:pt>
    <dgm:pt modelId="{67ECD42D-F687-4AFF-AD32-F97658CD06C7}" type="pres">
      <dgm:prSet presAssocID="{E2B0EA4F-64A1-4D10-AF95-FB02F5B107C6}" presName="ThreeNodes_1" presStyleLbl="node1" presStyleIdx="0" presStyleCnt="3">
        <dgm:presLayoutVars>
          <dgm:bulletEnabled val="1"/>
        </dgm:presLayoutVars>
      </dgm:prSet>
      <dgm:spPr/>
    </dgm:pt>
    <dgm:pt modelId="{A26F6D43-27BA-4272-B1BC-7E30881C5717}" type="pres">
      <dgm:prSet presAssocID="{E2B0EA4F-64A1-4D10-AF95-FB02F5B107C6}" presName="ThreeNodes_2" presStyleLbl="node1" presStyleIdx="1" presStyleCnt="3">
        <dgm:presLayoutVars>
          <dgm:bulletEnabled val="1"/>
        </dgm:presLayoutVars>
      </dgm:prSet>
      <dgm:spPr/>
    </dgm:pt>
    <dgm:pt modelId="{1D9320D8-7C52-453F-93E4-31CD8AE28F64}" type="pres">
      <dgm:prSet presAssocID="{E2B0EA4F-64A1-4D10-AF95-FB02F5B107C6}" presName="ThreeNodes_3" presStyleLbl="node1" presStyleIdx="2" presStyleCnt="3">
        <dgm:presLayoutVars>
          <dgm:bulletEnabled val="1"/>
        </dgm:presLayoutVars>
      </dgm:prSet>
      <dgm:spPr/>
    </dgm:pt>
    <dgm:pt modelId="{84346778-D662-4028-85A9-648FC2119AC0}" type="pres">
      <dgm:prSet presAssocID="{E2B0EA4F-64A1-4D10-AF95-FB02F5B107C6}" presName="ThreeConn_1-2" presStyleLbl="fgAccFollowNode1" presStyleIdx="0" presStyleCnt="2">
        <dgm:presLayoutVars>
          <dgm:bulletEnabled val="1"/>
        </dgm:presLayoutVars>
      </dgm:prSet>
      <dgm:spPr/>
    </dgm:pt>
    <dgm:pt modelId="{A3051B94-969B-4789-8AF0-90300AB19CBF}" type="pres">
      <dgm:prSet presAssocID="{E2B0EA4F-64A1-4D10-AF95-FB02F5B107C6}" presName="ThreeConn_2-3" presStyleLbl="fgAccFollowNode1" presStyleIdx="1" presStyleCnt="2">
        <dgm:presLayoutVars>
          <dgm:bulletEnabled val="1"/>
        </dgm:presLayoutVars>
      </dgm:prSet>
      <dgm:spPr/>
    </dgm:pt>
    <dgm:pt modelId="{80A2CFF3-4730-4884-9A78-CC5C129A38BA}" type="pres">
      <dgm:prSet presAssocID="{E2B0EA4F-64A1-4D10-AF95-FB02F5B107C6}" presName="ThreeNodes_1_text" presStyleLbl="node1" presStyleIdx="2" presStyleCnt="3">
        <dgm:presLayoutVars>
          <dgm:bulletEnabled val="1"/>
        </dgm:presLayoutVars>
      </dgm:prSet>
      <dgm:spPr/>
    </dgm:pt>
    <dgm:pt modelId="{F9B7CDF7-2018-4362-8BDB-EF72D850FE29}" type="pres">
      <dgm:prSet presAssocID="{E2B0EA4F-64A1-4D10-AF95-FB02F5B107C6}" presName="ThreeNodes_2_text" presStyleLbl="node1" presStyleIdx="2" presStyleCnt="3">
        <dgm:presLayoutVars>
          <dgm:bulletEnabled val="1"/>
        </dgm:presLayoutVars>
      </dgm:prSet>
      <dgm:spPr/>
    </dgm:pt>
    <dgm:pt modelId="{7EEC4D69-573C-4880-A914-EF1069D477AA}" type="pres">
      <dgm:prSet presAssocID="{E2B0EA4F-64A1-4D10-AF95-FB02F5B107C6}" presName="ThreeNodes_3_text" presStyleLbl="node1" presStyleIdx="2" presStyleCnt="3">
        <dgm:presLayoutVars>
          <dgm:bulletEnabled val="1"/>
        </dgm:presLayoutVars>
      </dgm:prSet>
      <dgm:spPr/>
    </dgm:pt>
  </dgm:ptLst>
  <dgm:cxnLst>
    <dgm:cxn modelId="{AC645B02-0027-4DF1-90E9-9B455E22BAEB}" type="presOf" srcId="{431A1A40-1D9B-4CA2-83E9-F999F4333A49}" destId="{80A2CFF3-4730-4884-9A78-CC5C129A38BA}" srcOrd="1" destOrd="0" presId="urn:microsoft.com/office/officeart/2005/8/layout/vProcess5"/>
    <dgm:cxn modelId="{D8559834-5D73-4E47-8BC5-6632AD61B664}" srcId="{E2B0EA4F-64A1-4D10-AF95-FB02F5B107C6}" destId="{B7F7C32B-6F42-4E75-B42D-4A3CA8B162EC}" srcOrd="1" destOrd="0" parTransId="{6C4DE919-A2EB-4F31-8F0E-A6F9BD0A4552}" sibTransId="{389D9929-2A60-45F9-9C54-B38FAA3719E8}"/>
    <dgm:cxn modelId="{B75D083A-E2E1-47FE-AB51-917A651022BF}" type="presOf" srcId="{B7F7C32B-6F42-4E75-B42D-4A3CA8B162EC}" destId="{A26F6D43-27BA-4272-B1BC-7E30881C5717}" srcOrd="0" destOrd="0" presId="urn:microsoft.com/office/officeart/2005/8/layout/vProcess5"/>
    <dgm:cxn modelId="{1248435B-9B31-4CB7-861D-657EAF00ABB7}" type="presOf" srcId="{B7F7C32B-6F42-4E75-B42D-4A3CA8B162EC}" destId="{F9B7CDF7-2018-4362-8BDB-EF72D850FE29}" srcOrd="1" destOrd="0" presId="urn:microsoft.com/office/officeart/2005/8/layout/vProcess5"/>
    <dgm:cxn modelId="{47DDB25C-51FA-46EB-86A2-C564D5689B2E}" srcId="{E2B0EA4F-64A1-4D10-AF95-FB02F5B107C6}" destId="{431A1A40-1D9B-4CA2-83E9-F999F4333A49}" srcOrd="0" destOrd="0" parTransId="{DB3E2EA1-4101-48F2-85BB-8F085757E1D1}" sibTransId="{90F6C775-FEBA-4DA8-815F-22BCCE630B16}"/>
    <dgm:cxn modelId="{D3C19472-9597-46C4-BFB8-89C306C95539}" type="presOf" srcId="{389D9929-2A60-45F9-9C54-B38FAA3719E8}" destId="{A3051B94-969B-4789-8AF0-90300AB19CBF}" srcOrd="0" destOrd="0" presId="urn:microsoft.com/office/officeart/2005/8/layout/vProcess5"/>
    <dgm:cxn modelId="{7C8F2C83-C408-4605-912D-86D41A789DEF}" type="presOf" srcId="{E2B0EA4F-64A1-4D10-AF95-FB02F5B107C6}" destId="{0FDFF213-2496-4F11-AA35-6BC7A2DAE547}" srcOrd="0" destOrd="0" presId="urn:microsoft.com/office/officeart/2005/8/layout/vProcess5"/>
    <dgm:cxn modelId="{D56E3F91-229B-49D8-85FD-9CE623A2AB8C}" srcId="{E2B0EA4F-64A1-4D10-AF95-FB02F5B107C6}" destId="{27F8EEB7-1EAC-4601-A28B-407D631F0AC1}" srcOrd="2" destOrd="0" parTransId="{D687A61F-E886-4C22-AFB1-3F2A92FF2D61}" sibTransId="{DB380897-D271-4A49-B254-4984767AFBF8}"/>
    <dgm:cxn modelId="{8D4B6893-C7C7-44EF-89BD-A6F28C63F83C}" type="presOf" srcId="{27F8EEB7-1EAC-4601-A28B-407D631F0AC1}" destId="{1D9320D8-7C52-453F-93E4-31CD8AE28F64}" srcOrd="0" destOrd="0" presId="urn:microsoft.com/office/officeart/2005/8/layout/vProcess5"/>
    <dgm:cxn modelId="{96129BD1-6B1E-4000-9E81-7298348158F8}" type="presOf" srcId="{431A1A40-1D9B-4CA2-83E9-F999F4333A49}" destId="{67ECD42D-F687-4AFF-AD32-F97658CD06C7}" srcOrd="0" destOrd="0" presId="urn:microsoft.com/office/officeart/2005/8/layout/vProcess5"/>
    <dgm:cxn modelId="{F889EAE1-5AE4-4C63-8367-37F93DF312A2}" type="presOf" srcId="{27F8EEB7-1EAC-4601-A28B-407D631F0AC1}" destId="{7EEC4D69-573C-4880-A914-EF1069D477AA}" srcOrd="1" destOrd="0" presId="urn:microsoft.com/office/officeart/2005/8/layout/vProcess5"/>
    <dgm:cxn modelId="{D95002FD-3C51-4602-8E7E-C6302F6EE3D4}" type="presOf" srcId="{90F6C775-FEBA-4DA8-815F-22BCCE630B16}" destId="{84346778-D662-4028-85A9-648FC2119AC0}" srcOrd="0" destOrd="0" presId="urn:microsoft.com/office/officeart/2005/8/layout/vProcess5"/>
    <dgm:cxn modelId="{0267A721-6239-4502-A73F-D5DFDBC91694}" type="presParOf" srcId="{0FDFF213-2496-4F11-AA35-6BC7A2DAE547}" destId="{68CD6BF9-C78E-4DDA-B27E-CD7AE2684111}" srcOrd="0" destOrd="0" presId="urn:microsoft.com/office/officeart/2005/8/layout/vProcess5"/>
    <dgm:cxn modelId="{BE2DE1A3-ECB0-4730-BDFF-E278175024B5}" type="presParOf" srcId="{0FDFF213-2496-4F11-AA35-6BC7A2DAE547}" destId="{67ECD42D-F687-4AFF-AD32-F97658CD06C7}" srcOrd="1" destOrd="0" presId="urn:microsoft.com/office/officeart/2005/8/layout/vProcess5"/>
    <dgm:cxn modelId="{03AFDE03-100B-49E2-8BF1-08354529CAD6}" type="presParOf" srcId="{0FDFF213-2496-4F11-AA35-6BC7A2DAE547}" destId="{A26F6D43-27BA-4272-B1BC-7E30881C5717}" srcOrd="2" destOrd="0" presId="urn:microsoft.com/office/officeart/2005/8/layout/vProcess5"/>
    <dgm:cxn modelId="{760816DB-4571-4518-9149-DF37CEDAF5D9}" type="presParOf" srcId="{0FDFF213-2496-4F11-AA35-6BC7A2DAE547}" destId="{1D9320D8-7C52-453F-93E4-31CD8AE28F64}" srcOrd="3" destOrd="0" presId="urn:microsoft.com/office/officeart/2005/8/layout/vProcess5"/>
    <dgm:cxn modelId="{B2C69AEC-2F18-4E33-B155-8EC6B3FFF4CD}" type="presParOf" srcId="{0FDFF213-2496-4F11-AA35-6BC7A2DAE547}" destId="{84346778-D662-4028-85A9-648FC2119AC0}" srcOrd="4" destOrd="0" presId="urn:microsoft.com/office/officeart/2005/8/layout/vProcess5"/>
    <dgm:cxn modelId="{98A21608-70A9-4395-9DBC-3A3B96383711}" type="presParOf" srcId="{0FDFF213-2496-4F11-AA35-6BC7A2DAE547}" destId="{A3051B94-969B-4789-8AF0-90300AB19CBF}" srcOrd="5" destOrd="0" presId="urn:microsoft.com/office/officeart/2005/8/layout/vProcess5"/>
    <dgm:cxn modelId="{55103AFC-80DD-4390-A1BF-6D85EDC8354B}" type="presParOf" srcId="{0FDFF213-2496-4F11-AA35-6BC7A2DAE547}" destId="{80A2CFF3-4730-4884-9A78-CC5C129A38BA}" srcOrd="6" destOrd="0" presId="urn:microsoft.com/office/officeart/2005/8/layout/vProcess5"/>
    <dgm:cxn modelId="{16BD26D6-BA5C-47AC-8EF3-3DDD995D228A}" type="presParOf" srcId="{0FDFF213-2496-4F11-AA35-6BC7A2DAE547}" destId="{F9B7CDF7-2018-4362-8BDB-EF72D850FE29}" srcOrd="7" destOrd="0" presId="urn:microsoft.com/office/officeart/2005/8/layout/vProcess5"/>
    <dgm:cxn modelId="{C1014253-5DCC-429F-94F2-6E1C8203C14F}" type="presParOf" srcId="{0FDFF213-2496-4F11-AA35-6BC7A2DAE547}" destId="{7EEC4D69-573C-4880-A914-EF1069D477AA}"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8B1396-6E10-41BC-9C56-5D797206A51A}"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E6967CC5-E510-4A46-9940-CBF6FA734B82}">
      <dgm:prSet/>
      <dgm:spPr/>
      <dgm:t>
        <a:bodyPr/>
        <a:lstStyle/>
        <a:p>
          <a:r>
            <a:rPr lang="sr-Latn-ME"/>
            <a:t>Grupa hormona označenih kao adrenokortikalni hormoni ili kortikosteroidi koji dospijevaju u cirkulaciju gdje se vezuju za proteinske nosače označene kao transkortini.</a:t>
          </a:r>
          <a:endParaRPr lang="en-US"/>
        </a:p>
      </dgm:t>
    </dgm:pt>
    <dgm:pt modelId="{6B1050C7-A8FE-4A62-BE60-BFD498BE8899}" type="parTrans" cxnId="{41335162-CAB1-4750-904F-D0CCB29CA7F4}">
      <dgm:prSet/>
      <dgm:spPr/>
      <dgm:t>
        <a:bodyPr/>
        <a:lstStyle/>
        <a:p>
          <a:endParaRPr lang="en-US"/>
        </a:p>
      </dgm:t>
    </dgm:pt>
    <dgm:pt modelId="{B9E57BE7-B983-4A1E-8466-A59BC465D8A5}" type="sibTrans" cxnId="{41335162-CAB1-4750-904F-D0CCB29CA7F4}">
      <dgm:prSet/>
      <dgm:spPr/>
      <dgm:t>
        <a:bodyPr/>
        <a:lstStyle/>
        <a:p>
          <a:endParaRPr lang="en-US"/>
        </a:p>
      </dgm:t>
    </dgm:pt>
    <dgm:pt modelId="{3CB066E5-A461-4A66-B623-AC56DC53D0A2}">
      <dgm:prSet/>
      <dgm:spPr/>
      <dgm:t>
        <a:bodyPr/>
        <a:lstStyle/>
        <a:p>
          <a:r>
            <a:rPr lang="sr-Latn-ME"/>
            <a:t>Kao i drugi steroidni hromoni imaju svoje receptore na ćelijskim jedrima gdje ostavruju svoj genski efekat kroz sintezu određenih citoplazmatskih enzima koji utiču na metabolizam ćelija.</a:t>
          </a:r>
          <a:endParaRPr lang="en-US"/>
        </a:p>
      </dgm:t>
    </dgm:pt>
    <dgm:pt modelId="{FB8A868A-3389-4EC1-8820-9ED51D5B5C33}" type="parTrans" cxnId="{DBC00177-3A7E-46C7-AA85-A8FC0ED99040}">
      <dgm:prSet/>
      <dgm:spPr/>
      <dgm:t>
        <a:bodyPr/>
        <a:lstStyle/>
        <a:p>
          <a:endParaRPr lang="en-US"/>
        </a:p>
      </dgm:t>
    </dgm:pt>
    <dgm:pt modelId="{3C3319FC-8A23-499A-AB9D-22E46CE3F434}" type="sibTrans" cxnId="{DBC00177-3A7E-46C7-AA85-A8FC0ED99040}">
      <dgm:prSet/>
      <dgm:spPr/>
      <dgm:t>
        <a:bodyPr/>
        <a:lstStyle/>
        <a:p>
          <a:endParaRPr lang="en-US"/>
        </a:p>
      </dgm:t>
    </dgm:pt>
    <dgm:pt modelId="{52B3E594-91F7-45B5-B29F-E4AA0988CDFE}" type="pres">
      <dgm:prSet presAssocID="{378B1396-6E10-41BC-9C56-5D797206A51A}" presName="hierChild1" presStyleCnt="0">
        <dgm:presLayoutVars>
          <dgm:chPref val="1"/>
          <dgm:dir/>
          <dgm:animOne val="branch"/>
          <dgm:animLvl val="lvl"/>
          <dgm:resizeHandles/>
        </dgm:presLayoutVars>
      </dgm:prSet>
      <dgm:spPr/>
    </dgm:pt>
    <dgm:pt modelId="{58DC1B28-54B2-4CA7-8D5E-033A1BDF51F9}" type="pres">
      <dgm:prSet presAssocID="{E6967CC5-E510-4A46-9940-CBF6FA734B82}" presName="hierRoot1" presStyleCnt="0"/>
      <dgm:spPr/>
    </dgm:pt>
    <dgm:pt modelId="{5D49B167-2F33-4F21-94A4-CD124ACBBEEF}" type="pres">
      <dgm:prSet presAssocID="{E6967CC5-E510-4A46-9940-CBF6FA734B82}" presName="composite" presStyleCnt="0"/>
      <dgm:spPr/>
    </dgm:pt>
    <dgm:pt modelId="{6AFDB2DF-5110-4A32-8C90-6C115B9EE8D4}" type="pres">
      <dgm:prSet presAssocID="{E6967CC5-E510-4A46-9940-CBF6FA734B82}" presName="background" presStyleLbl="node0" presStyleIdx="0" presStyleCnt="2"/>
      <dgm:spPr/>
    </dgm:pt>
    <dgm:pt modelId="{6D919238-636E-4116-B99B-A854BF1348DD}" type="pres">
      <dgm:prSet presAssocID="{E6967CC5-E510-4A46-9940-CBF6FA734B82}" presName="text" presStyleLbl="fgAcc0" presStyleIdx="0" presStyleCnt="2">
        <dgm:presLayoutVars>
          <dgm:chPref val="3"/>
        </dgm:presLayoutVars>
      </dgm:prSet>
      <dgm:spPr/>
    </dgm:pt>
    <dgm:pt modelId="{E34B7159-D7B4-4F44-95A3-4880848E05A6}" type="pres">
      <dgm:prSet presAssocID="{E6967CC5-E510-4A46-9940-CBF6FA734B82}" presName="hierChild2" presStyleCnt="0"/>
      <dgm:spPr/>
    </dgm:pt>
    <dgm:pt modelId="{A9A15E60-E933-4DBA-A60B-9872780F7A04}" type="pres">
      <dgm:prSet presAssocID="{3CB066E5-A461-4A66-B623-AC56DC53D0A2}" presName="hierRoot1" presStyleCnt="0"/>
      <dgm:spPr/>
    </dgm:pt>
    <dgm:pt modelId="{EBEEB541-2461-40BF-A08F-ADDBECC0C3D6}" type="pres">
      <dgm:prSet presAssocID="{3CB066E5-A461-4A66-B623-AC56DC53D0A2}" presName="composite" presStyleCnt="0"/>
      <dgm:spPr/>
    </dgm:pt>
    <dgm:pt modelId="{45B15775-55E7-4D5C-A08A-04DEBD2898E1}" type="pres">
      <dgm:prSet presAssocID="{3CB066E5-A461-4A66-B623-AC56DC53D0A2}" presName="background" presStyleLbl="node0" presStyleIdx="1" presStyleCnt="2"/>
      <dgm:spPr/>
    </dgm:pt>
    <dgm:pt modelId="{00607326-5911-407A-BBD0-2EDFEE61DAB1}" type="pres">
      <dgm:prSet presAssocID="{3CB066E5-A461-4A66-B623-AC56DC53D0A2}" presName="text" presStyleLbl="fgAcc0" presStyleIdx="1" presStyleCnt="2">
        <dgm:presLayoutVars>
          <dgm:chPref val="3"/>
        </dgm:presLayoutVars>
      </dgm:prSet>
      <dgm:spPr/>
    </dgm:pt>
    <dgm:pt modelId="{9704ABB7-E251-4226-9168-527069B81589}" type="pres">
      <dgm:prSet presAssocID="{3CB066E5-A461-4A66-B623-AC56DC53D0A2}" presName="hierChild2" presStyleCnt="0"/>
      <dgm:spPr/>
    </dgm:pt>
  </dgm:ptLst>
  <dgm:cxnLst>
    <dgm:cxn modelId="{41335162-CAB1-4750-904F-D0CCB29CA7F4}" srcId="{378B1396-6E10-41BC-9C56-5D797206A51A}" destId="{E6967CC5-E510-4A46-9940-CBF6FA734B82}" srcOrd="0" destOrd="0" parTransId="{6B1050C7-A8FE-4A62-BE60-BFD498BE8899}" sibTransId="{B9E57BE7-B983-4A1E-8466-A59BC465D8A5}"/>
    <dgm:cxn modelId="{482A1C68-F790-419B-81FB-612B5487A0F3}" type="presOf" srcId="{378B1396-6E10-41BC-9C56-5D797206A51A}" destId="{52B3E594-91F7-45B5-B29F-E4AA0988CDFE}" srcOrd="0" destOrd="0" presId="urn:microsoft.com/office/officeart/2005/8/layout/hierarchy1"/>
    <dgm:cxn modelId="{DBC00177-3A7E-46C7-AA85-A8FC0ED99040}" srcId="{378B1396-6E10-41BC-9C56-5D797206A51A}" destId="{3CB066E5-A461-4A66-B623-AC56DC53D0A2}" srcOrd="1" destOrd="0" parTransId="{FB8A868A-3389-4EC1-8820-9ED51D5B5C33}" sibTransId="{3C3319FC-8A23-499A-AB9D-22E46CE3F434}"/>
    <dgm:cxn modelId="{379AB4A4-7742-4B20-9D14-143CDACDC636}" type="presOf" srcId="{E6967CC5-E510-4A46-9940-CBF6FA734B82}" destId="{6D919238-636E-4116-B99B-A854BF1348DD}" srcOrd="0" destOrd="0" presId="urn:microsoft.com/office/officeart/2005/8/layout/hierarchy1"/>
    <dgm:cxn modelId="{A2E4D4D9-0275-42E4-A7F8-6943EF538918}" type="presOf" srcId="{3CB066E5-A461-4A66-B623-AC56DC53D0A2}" destId="{00607326-5911-407A-BBD0-2EDFEE61DAB1}" srcOrd="0" destOrd="0" presId="urn:microsoft.com/office/officeart/2005/8/layout/hierarchy1"/>
    <dgm:cxn modelId="{E5B6DF09-F903-4B89-83EE-4E558D581982}" type="presParOf" srcId="{52B3E594-91F7-45B5-B29F-E4AA0988CDFE}" destId="{58DC1B28-54B2-4CA7-8D5E-033A1BDF51F9}" srcOrd="0" destOrd="0" presId="urn:microsoft.com/office/officeart/2005/8/layout/hierarchy1"/>
    <dgm:cxn modelId="{3C359141-330B-46A3-86EE-8DEC8A47E034}" type="presParOf" srcId="{58DC1B28-54B2-4CA7-8D5E-033A1BDF51F9}" destId="{5D49B167-2F33-4F21-94A4-CD124ACBBEEF}" srcOrd="0" destOrd="0" presId="urn:microsoft.com/office/officeart/2005/8/layout/hierarchy1"/>
    <dgm:cxn modelId="{E8CFD075-FF93-4624-B291-A656DEA5A7D5}" type="presParOf" srcId="{5D49B167-2F33-4F21-94A4-CD124ACBBEEF}" destId="{6AFDB2DF-5110-4A32-8C90-6C115B9EE8D4}" srcOrd="0" destOrd="0" presId="urn:microsoft.com/office/officeart/2005/8/layout/hierarchy1"/>
    <dgm:cxn modelId="{74241284-D8A0-4595-A1E2-342166DDA200}" type="presParOf" srcId="{5D49B167-2F33-4F21-94A4-CD124ACBBEEF}" destId="{6D919238-636E-4116-B99B-A854BF1348DD}" srcOrd="1" destOrd="0" presId="urn:microsoft.com/office/officeart/2005/8/layout/hierarchy1"/>
    <dgm:cxn modelId="{D4762EB3-6EAE-4DC3-BB42-0D80440F2D2D}" type="presParOf" srcId="{58DC1B28-54B2-4CA7-8D5E-033A1BDF51F9}" destId="{E34B7159-D7B4-4F44-95A3-4880848E05A6}" srcOrd="1" destOrd="0" presId="urn:microsoft.com/office/officeart/2005/8/layout/hierarchy1"/>
    <dgm:cxn modelId="{1890B127-86A9-4764-90D4-A1029A1B3899}" type="presParOf" srcId="{52B3E594-91F7-45B5-B29F-E4AA0988CDFE}" destId="{A9A15E60-E933-4DBA-A60B-9872780F7A04}" srcOrd="1" destOrd="0" presId="urn:microsoft.com/office/officeart/2005/8/layout/hierarchy1"/>
    <dgm:cxn modelId="{48E8C466-CC5A-484E-A0CC-FA7A1F53CD8B}" type="presParOf" srcId="{A9A15E60-E933-4DBA-A60B-9872780F7A04}" destId="{EBEEB541-2461-40BF-A08F-ADDBECC0C3D6}" srcOrd="0" destOrd="0" presId="urn:microsoft.com/office/officeart/2005/8/layout/hierarchy1"/>
    <dgm:cxn modelId="{F8A2ECF0-2C65-461D-B443-9E2A0459059F}" type="presParOf" srcId="{EBEEB541-2461-40BF-A08F-ADDBECC0C3D6}" destId="{45B15775-55E7-4D5C-A08A-04DEBD2898E1}" srcOrd="0" destOrd="0" presId="urn:microsoft.com/office/officeart/2005/8/layout/hierarchy1"/>
    <dgm:cxn modelId="{AF0E85AB-78CE-419E-9F84-627ABA0126CA}" type="presParOf" srcId="{EBEEB541-2461-40BF-A08F-ADDBECC0C3D6}" destId="{00607326-5911-407A-BBD0-2EDFEE61DAB1}" srcOrd="1" destOrd="0" presId="urn:microsoft.com/office/officeart/2005/8/layout/hierarchy1"/>
    <dgm:cxn modelId="{7DC4FC8E-4B78-4474-8004-7720FA73B8FE}" type="presParOf" srcId="{A9A15E60-E933-4DBA-A60B-9872780F7A04}" destId="{9704ABB7-E251-4226-9168-527069B8158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3FDA15-81F9-4396-BA3F-0BCF3C5CD466}"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1104C98A-72F8-4D24-A8E7-F18686A5D4DB}">
      <dgm:prSet/>
      <dgm:spPr/>
      <dgm:t>
        <a:bodyPr/>
        <a:lstStyle/>
        <a:p>
          <a:r>
            <a:rPr lang="sr-Latn-ME"/>
            <a:t>Medula nadbubrega čini 20% volumena nadbubrega. </a:t>
          </a:r>
          <a:endParaRPr lang="en-US"/>
        </a:p>
      </dgm:t>
    </dgm:pt>
    <dgm:pt modelId="{937C201D-56AB-49E4-9E95-7E0A6428B59B}" type="parTrans" cxnId="{B7684BC5-3DE6-4D33-9FF8-AAB75ADD7B25}">
      <dgm:prSet/>
      <dgm:spPr/>
      <dgm:t>
        <a:bodyPr/>
        <a:lstStyle/>
        <a:p>
          <a:endParaRPr lang="en-US"/>
        </a:p>
      </dgm:t>
    </dgm:pt>
    <dgm:pt modelId="{3D0CCBD2-596B-4D2F-928D-DAEFE4E3615B}" type="sibTrans" cxnId="{B7684BC5-3DE6-4D33-9FF8-AAB75ADD7B25}">
      <dgm:prSet/>
      <dgm:spPr/>
      <dgm:t>
        <a:bodyPr/>
        <a:lstStyle/>
        <a:p>
          <a:endParaRPr lang="en-US"/>
        </a:p>
      </dgm:t>
    </dgm:pt>
    <dgm:pt modelId="{703F17EC-E2BD-4532-BD25-A9A4912688D6}">
      <dgm:prSet/>
      <dgm:spPr/>
      <dgm:t>
        <a:bodyPr/>
        <a:lstStyle/>
        <a:p>
          <a:r>
            <a:rPr lang="sr-Latn-ME"/>
            <a:t>Hormoni su:</a:t>
          </a:r>
          <a:endParaRPr lang="en-US"/>
        </a:p>
      </dgm:t>
    </dgm:pt>
    <dgm:pt modelId="{1029809A-4344-4325-829B-248283678410}" type="parTrans" cxnId="{E4823D95-7AA6-4F85-A921-AFBD6E9423AA}">
      <dgm:prSet/>
      <dgm:spPr/>
      <dgm:t>
        <a:bodyPr/>
        <a:lstStyle/>
        <a:p>
          <a:endParaRPr lang="en-US"/>
        </a:p>
      </dgm:t>
    </dgm:pt>
    <dgm:pt modelId="{4EE20F75-A26E-4E11-AE25-1D0A6E91EEFD}" type="sibTrans" cxnId="{E4823D95-7AA6-4F85-A921-AFBD6E9423AA}">
      <dgm:prSet/>
      <dgm:spPr/>
      <dgm:t>
        <a:bodyPr/>
        <a:lstStyle/>
        <a:p>
          <a:endParaRPr lang="en-US"/>
        </a:p>
      </dgm:t>
    </dgm:pt>
    <dgm:pt modelId="{36034AFC-607C-4E24-8AA4-478AA3DD47AF}">
      <dgm:prSet/>
      <dgm:spPr/>
      <dgm:t>
        <a:bodyPr/>
        <a:lstStyle/>
        <a:p>
          <a:r>
            <a:rPr lang="sr-Latn-ME"/>
            <a:t>Adrenalin – 75 do 80% sekretovanih hormona </a:t>
          </a:r>
          <a:endParaRPr lang="en-US"/>
        </a:p>
      </dgm:t>
    </dgm:pt>
    <dgm:pt modelId="{A9DD9639-2014-4CA9-A69F-5F05ED82A96C}" type="parTrans" cxnId="{35146D79-F937-4659-95A4-4102632C8E50}">
      <dgm:prSet/>
      <dgm:spPr/>
      <dgm:t>
        <a:bodyPr/>
        <a:lstStyle/>
        <a:p>
          <a:endParaRPr lang="en-US"/>
        </a:p>
      </dgm:t>
    </dgm:pt>
    <dgm:pt modelId="{5F2CD103-F838-4D10-B0D9-D7E3182518F0}" type="sibTrans" cxnId="{35146D79-F937-4659-95A4-4102632C8E50}">
      <dgm:prSet/>
      <dgm:spPr/>
      <dgm:t>
        <a:bodyPr/>
        <a:lstStyle/>
        <a:p>
          <a:endParaRPr lang="en-US"/>
        </a:p>
      </dgm:t>
    </dgm:pt>
    <dgm:pt modelId="{46BEC896-213C-4B92-9460-555E596408DD}">
      <dgm:prSet/>
      <dgm:spPr/>
      <dgm:t>
        <a:bodyPr/>
        <a:lstStyle/>
        <a:p>
          <a:r>
            <a:rPr lang="sr-Latn-ME"/>
            <a:t>Noradrenalin – 20 do 25%</a:t>
          </a:r>
          <a:endParaRPr lang="en-US"/>
        </a:p>
      </dgm:t>
    </dgm:pt>
    <dgm:pt modelId="{828BB049-615D-4DD3-B846-FC759F661F3F}" type="parTrans" cxnId="{9A54731F-B5EF-4962-9995-3EE194F01419}">
      <dgm:prSet/>
      <dgm:spPr/>
      <dgm:t>
        <a:bodyPr/>
        <a:lstStyle/>
        <a:p>
          <a:endParaRPr lang="en-US"/>
        </a:p>
      </dgm:t>
    </dgm:pt>
    <dgm:pt modelId="{7E3965C5-C447-4017-A422-2BD593F28B10}" type="sibTrans" cxnId="{9A54731F-B5EF-4962-9995-3EE194F01419}">
      <dgm:prSet/>
      <dgm:spPr/>
      <dgm:t>
        <a:bodyPr/>
        <a:lstStyle/>
        <a:p>
          <a:endParaRPr lang="en-US"/>
        </a:p>
      </dgm:t>
    </dgm:pt>
    <dgm:pt modelId="{FEB440A3-64E5-4856-9C95-1A55A72B5476}" type="pres">
      <dgm:prSet presAssocID="{8A3FDA15-81F9-4396-BA3F-0BCF3C5CD466}" presName="hierChild1" presStyleCnt="0">
        <dgm:presLayoutVars>
          <dgm:chPref val="1"/>
          <dgm:dir/>
          <dgm:animOne val="branch"/>
          <dgm:animLvl val="lvl"/>
          <dgm:resizeHandles/>
        </dgm:presLayoutVars>
      </dgm:prSet>
      <dgm:spPr/>
    </dgm:pt>
    <dgm:pt modelId="{DD1DA9BE-FB83-46F6-94F6-D4BC35810CFC}" type="pres">
      <dgm:prSet presAssocID="{1104C98A-72F8-4D24-A8E7-F18686A5D4DB}" presName="hierRoot1" presStyleCnt="0"/>
      <dgm:spPr/>
    </dgm:pt>
    <dgm:pt modelId="{8CA24A75-D8D2-4C16-A302-A38075CCE1EE}" type="pres">
      <dgm:prSet presAssocID="{1104C98A-72F8-4D24-A8E7-F18686A5D4DB}" presName="composite" presStyleCnt="0"/>
      <dgm:spPr/>
    </dgm:pt>
    <dgm:pt modelId="{CAF0730C-65A5-459C-9310-0470ACA2B4E5}" type="pres">
      <dgm:prSet presAssocID="{1104C98A-72F8-4D24-A8E7-F18686A5D4DB}" presName="background" presStyleLbl="node0" presStyleIdx="0" presStyleCnt="2"/>
      <dgm:spPr/>
    </dgm:pt>
    <dgm:pt modelId="{F912E085-0B0B-439B-A138-8E5D2BD18A82}" type="pres">
      <dgm:prSet presAssocID="{1104C98A-72F8-4D24-A8E7-F18686A5D4DB}" presName="text" presStyleLbl="fgAcc0" presStyleIdx="0" presStyleCnt="2">
        <dgm:presLayoutVars>
          <dgm:chPref val="3"/>
        </dgm:presLayoutVars>
      </dgm:prSet>
      <dgm:spPr/>
    </dgm:pt>
    <dgm:pt modelId="{0F038D53-0123-474D-9F4B-6131FA05C2EA}" type="pres">
      <dgm:prSet presAssocID="{1104C98A-72F8-4D24-A8E7-F18686A5D4DB}" presName="hierChild2" presStyleCnt="0"/>
      <dgm:spPr/>
    </dgm:pt>
    <dgm:pt modelId="{0AC3DFF7-9F98-42EA-9A04-3C60EEA00510}" type="pres">
      <dgm:prSet presAssocID="{703F17EC-E2BD-4532-BD25-A9A4912688D6}" presName="hierRoot1" presStyleCnt="0"/>
      <dgm:spPr/>
    </dgm:pt>
    <dgm:pt modelId="{7780CFD4-5551-4A36-937A-E2B8146DEF14}" type="pres">
      <dgm:prSet presAssocID="{703F17EC-E2BD-4532-BD25-A9A4912688D6}" presName="composite" presStyleCnt="0"/>
      <dgm:spPr/>
    </dgm:pt>
    <dgm:pt modelId="{5E5AB433-0FEF-4AE6-8BBA-D087DE5EE18E}" type="pres">
      <dgm:prSet presAssocID="{703F17EC-E2BD-4532-BD25-A9A4912688D6}" presName="background" presStyleLbl="node0" presStyleIdx="1" presStyleCnt="2"/>
      <dgm:spPr/>
    </dgm:pt>
    <dgm:pt modelId="{FBA25198-CFB9-4D1F-9C54-E35DC6AD6650}" type="pres">
      <dgm:prSet presAssocID="{703F17EC-E2BD-4532-BD25-A9A4912688D6}" presName="text" presStyleLbl="fgAcc0" presStyleIdx="1" presStyleCnt="2">
        <dgm:presLayoutVars>
          <dgm:chPref val="3"/>
        </dgm:presLayoutVars>
      </dgm:prSet>
      <dgm:spPr/>
    </dgm:pt>
    <dgm:pt modelId="{FC0E691B-739B-4307-97D8-234DB52AFAFE}" type="pres">
      <dgm:prSet presAssocID="{703F17EC-E2BD-4532-BD25-A9A4912688D6}" presName="hierChild2" presStyleCnt="0"/>
      <dgm:spPr/>
    </dgm:pt>
    <dgm:pt modelId="{8B3D0187-5BF3-46F4-B00C-9590F82D2308}" type="pres">
      <dgm:prSet presAssocID="{A9DD9639-2014-4CA9-A69F-5F05ED82A96C}" presName="Name10" presStyleLbl="parChTrans1D2" presStyleIdx="0" presStyleCnt="2"/>
      <dgm:spPr/>
    </dgm:pt>
    <dgm:pt modelId="{59531446-455A-492A-8242-4AA7BDC22D9D}" type="pres">
      <dgm:prSet presAssocID="{36034AFC-607C-4E24-8AA4-478AA3DD47AF}" presName="hierRoot2" presStyleCnt="0"/>
      <dgm:spPr/>
    </dgm:pt>
    <dgm:pt modelId="{0933C075-8658-4E08-B762-7EABB0697BEF}" type="pres">
      <dgm:prSet presAssocID="{36034AFC-607C-4E24-8AA4-478AA3DD47AF}" presName="composite2" presStyleCnt="0"/>
      <dgm:spPr/>
    </dgm:pt>
    <dgm:pt modelId="{43DF0BEB-B408-4DA8-97A3-9E62D18CB7B8}" type="pres">
      <dgm:prSet presAssocID="{36034AFC-607C-4E24-8AA4-478AA3DD47AF}" presName="background2" presStyleLbl="node2" presStyleIdx="0" presStyleCnt="2"/>
      <dgm:spPr/>
    </dgm:pt>
    <dgm:pt modelId="{DB855958-8CB1-4946-A68C-A039ADD60426}" type="pres">
      <dgm:prSet presAssocID="{36034AFC-607C-4E24-8AA4-478AA3DD47AF}" presName="text2" presStyleLbl="fgAcc2" presStyleIdx="0" presStyleCnt="2">
        <dgm:presLayoutVars>
          <dgm:chPref val="3"/>
        </dgm:presLayoutVars>
      </dgm:prSet>
      <dgm:spPr/>
    </dgm:pt>
    <dgm:pt modelId="{D737EBF1-A14B-4E5A-BB83-E430D49D3072}" type="pres">
      <dgm:prSet presAssocID="{36034AFC-607C-4E24-8AA4-478AA3DD47AF}" presName="hierChild3" presStyleCnt="0"/>
      <dgm:spPr/>
    </dgm:pt>
    <dgm:pt modelId="{7CBB4C9F-C404-4C15-903C-C5120CD9E58E}" type="pres">
      <dgm:prSet presAssocID="{828BB049-615D-4DD3-B846-FC759F661F3F}" presName="Name10" presStyleLbl="parChTrans1D2" presStyleIdx="1" presStyleCnt="2"/>
      <dgm:spPr/>
    </dgm:pt>
    <dgm:pt modelId="{B863D16F-6E72-41D3-8C95-3FE1847AC86F}" type="pres">
      <dgm:prSet presAssocID="{46BEC896-213C-4B92-9460-555E596408DD}" presName="hierRoot2" presStyleCnt="0"/>
      <dgm:spPr/>
    </dgm:pt>
    <dgm:pt modelId="{0EBCFBDB-85A4-49C3-A010-8FC05AA3A35F}" type="pres">
      <dgm:prSet presAssocID="{46BEC896-213C-4B92-9460-555E596408DD}" presName="composite2" presStyleCnt="0"/>
      <dgm:spPr/>
    </dgm:pt>
    <dgm:pt modelId="{D3394F1E-9CD0-4876-8AE1-442C8AFF7611}" type="pres">
      <dgm:prSet presAssocID="{46BEC896-213C-4B92-9460-555E596408DD}" presName="background2" presStyleLbl="node2" presStyleIdx="1" presStyleCnt="2"/>
      <dgm:spPr/>
    </dgm:pt>
    <dgm:pt modelId="{433A3B06-6749-49DB-ABCB-1004CAEB24B6}" type="pres">
      <dgm:prSet presAssocID="{46BEC896-213C-4B92-9460-555E596408DD}" presName="text2" presStyleLbl="fgAcc2" presStyleIdx="1" presStyleCnt="2">
        <dgm:presLayoutVars>
          <dgm:chPref val="3"/>
        </dgm:presLayoutVars>
      </dgm:prSet>
      <dgm:spPr/>
    </dgm:pt>
    <dgm:pt modelId="{99EEE1FA-46A3-4ABF-8D44-A8339D98FDFD}" type="pres">
      <dgm:prSet presAssocID="{46BEC896-213C-4B92-9460-555E596408DD}" presName="hierChild3" presStyleCnt="0"/>
      <dgm:spPr/>
    </dgm:pt>
  </dgm:ptLst>
  <dgm:cxnLst>
    <dgm:cxn modelId="{9A54731F-B5EF-4962-9995-3EE194F01419}" srcId="{703F17EC-E2BD-4532-BD25-A9A4912688D6}" destId="{46BEC896-213C-4B92-9460-555E596408DD}" srcOrd="1" destOrd="0" parTransId="{828BB049-615D-4DD3-B846-FC759F661F3F}" sibTransId="{7E3965C5-C447-4017-A422-2BD593F28B10}"/>
    <dgm:cxn modelId="{B0171244-609D-4F44-B6D4-04AD6C993BD4}" type="presOf" srcId="{1104C98A-72F8-4D24-A8E7-F18686A5D4DB}" destId="{F912E085-0B0B-439B-A138-8E5D2BD18A82}" srcOrd="0" destOrd="0" presId="urn:microsoft.com/office/officeart/2005/8/layout/hierarchy1"/>
    <dgm:cxn modelId="{3C82D348-40D4-423B-8A99-E5123ADEB88A}" type="presOf" srcId="{828BB049-615D-4DD3-B846-FC759F661F3F}" destId="{7CBB4C9F-C404-4C15-903C-C5120CD9E58E}" srcOrd="0" destOrd="0" presId="urn:microsoft.com/office/officeart/2005/8/layout/hierarchy1"/>
    <dgm:cxn modelId="{DFC8166A-ECEB-4F8E-B3BD-4890DE7C1667}" type="presOf" srcId="{46BEC896-213C-4B92-9460-555E596408DD}" destId="{433A3B06-6749-49DB-ABCB-1004CAEB24B6}" srcOrd="0" destOrd="0" presId="urn:microsoft.com/office/officeart/2005/8/layout/hierarchy1"/>
    <dgm:cxn modelId="{03B5A252-8BC0-4380-8338-9BAFF22A2911}" type="presOf" srcId="{36034AFC-607C-4E24-8AA4-478AA3DD47AF}" destId="{DB855958-8CB1-4946-A68C-A039ADD60426}" srcOrd="0" destOrd="0" presId="urn:microsoft.com/office/officeart/2005/8/layout/hierarchy1"/>
    <dgm:cxn modelId="{14D1B876-84EC-43C4-93D4-16A420FBC237}" type="presOf" srcId="{703F17EC-E2BD-4532-BD25-A9A4912688D6}" destId="{FBA25198-CFB9-4D1F-9C54-E35DC6AD6650}" srcOrd="0" destOrd="0" presId="urn:microsoft.com/office/officeart/2005/8/layout/hierarchy1"/>
    <dgm:cxn modelId="{35146D79-F937-4659-95A4-4102632C8E50}" srcId="{703F17EC-E2BD-4532-BD25-A9A4912688D6}" destId="{36034AFC-607C-4E24-8AA4-478AA3DD47AF}" srcOrd="0" destOrd="0" parTransId="{A9DD9639-2014-4CA9-A69F-5F05ED82A96C}" sibTransId="{5F2CD103-F838-4D10-B0D9-D7E3182518F0}"/>
    <dgm:cxn modelId="{E4823D95-7AA6-4F85-A921-AFBD6E9423AA}" srcId="{8A3FDA15-81F9-4396-BA3F-0BCF3C5CD466}" destId="{703F17EC-E2BD-4532-BD25-A9A4912688D6}" srcOrd="1" destOrd="0" parTransId="{1029809A-4344-4325-829B-248283678410}" sibTransId="{4EE20F75-A26E-4E11-AE25-1D0A6E91EEFD}"/>
    <dgm:cxn modelId="{10271AB9-22CA-4E21-B811-D83698CB98F1}" type="presOf" srcId="{8A3FDA15-81F9-4396-BA3F-0BCF3C5CD466}" destId="{FEB440A3-64E5-4856-9C95-1A55A72B5476}" srcOrd="0" destOrd="0" presId="urn:microsoft.com/office/officeart/2005/8/layout/hierarchy1"/>
    <dgm:cxn modelId="{B7684BC5-3DE6-4D33-9FF8-AAB75ADD7B25}" srcId="{8A3FDA15-81F9-4396-BA3F-0BCF3C5CD466}" destId="{1104C98A-72F8-4D24-A8E7-F18686A5D4DB}" srcOrd="0" destOrd="0" parTransId="{937C201D-56AB-49E4-9E95-7E0A6428B59B}" sibTransId="{3D0CCBD2-596B-4D2F-928D-DAEFE4E3615B}"/>
    <dgm:cxn modelId="{41A9D6DA-842F-4FC1-8CC2-6D082CE6F9E4}" type="presOf" srcId="{A9DD9639-2014-4CA9-A69F-5F05ED82A96C}" destId="{8B3D0187-5BF3-46F4-B00C-9590F82D2308}" srcOrd="0" destOrd="0" presId="urn:microsoft.com/office/officeart/2005/8/layout/hierarchy1"/>
    <dgm:cxn modelId="{5518C2B1-3AEB-4FA1-AC92-CCD6B9B0FC1D}" type="presParOf" srcId="{FEB440A3-64E5-4856-9C95-1A55A72B5476}" destId="{DD1DA9BE-FB83-46F6-94F6-D4BC35810CFC}" srcOrd="0" destOrd="0" presId="urn:microsoft.com/office/officeart/2005/8/layout/hierarchy1"/>
    <dgm:cxn modelId="{B1E0E63D-F01D-49E2-9493-23489D4DD622}" type="presParOf" srcId="{DD1DA9BE-FB83-46F6-94F6-D4BC35810CFC}" destId="{8CA24A75-D8D2-4C16-A302-A38075CCE1EE}" srcOrd="0" destOrd="0" presId="urn:microsoft.com/office/officeart/2005/8/layout/hierarchy1"/>
    <dgm:cxn modelId="{1A204A45-E5A5-470B-A21D-AAE2CEC522DA}" type="presParOf" srcId="{8CA24A75-D8D2-4C16-A302-A38075CCE1EE}" destId="{CAF0730C-65A5-459C-9310-0470ACA2B4E5}" srcOrd="0" destOrd="0" presId="urn:microsoft.com/office/officeart/2005/8/layout/hierarchy1"/>
    <dgm:cxn modelId="{32F0CA52-B01A-4482-8444-EBE1A2EBD5EA}" type="presParOf" srcId="{8CA24A75-D8D2-4C16-A302-A38075CCE1EE}" destId="{F912E085-0B0B-439B-A138-8E5D2BD18A82}" srcOrd="1" destOrd="0" presId="urn:microsoft.com/office/officeart/2005/8/layout/hierarchy1"/>
    <dgm:cxn modelId="{08B4238E-CDB8-44EE-82BF-00C7E80CFB3E}" type="presParOf" srcId="{DD1DA9BE-FB83-46F6-94F6-D4BC35810CFC}" destId="{0F038D53-0123-474D-9F4B-6131FA05C2EA}" srcOrd="1" destOrd="0" presId="urn:microsoft.com/office/officeart/2005/8/layout/hierarchy1"/>
    <dgm:cxn modelId="{6BAA2F96-5D46-4604-831E-52E6DAD40C4D}" type="presParOf" srcId="{FEB440A3-64E5-4856-9C95-1A55A72B5476}" destId="{0AC3DFF7-9F98-42EA-9A04-3C60EEA00510}" srcOrd="1" destOrd="0" presId="urn:microsoft.com/office/officeart/2005/8/layout/hierarchy1"/>
    <dgm:cxn modelId="{54528C18-1482-4451-9B9A-E99DF22876FA}" type="presParOf" srcId="{0AC3DFF7-9F98-42EA-9A04-3C60EEA00510}" destId="{7780CFD4-5551-4A36-937A-E2B8146DEF14}" srcOrd="0" destOrd="0" presId="urn:microsoft.com/office/officeart/2005/8/layout/hierarchy1"/>
    <dgm:cxn modelId="{8E1A062A-8D20-4B9F-BB93-1CF676A8DC61}" type="presParOf" srcId="{7780CFD4-5551-4A36-937A-E2B8146DEF14}" destId="{5E5AB433-0FEF-4AE6-8BBA-D087DE5EE18E}" srcOrd="0" destOrd="0" presId="urn:microsoft.com/office/officeart/2005/8/layout/hierarchy1"/>
    <dgm:cxn modelId="{BB327585-AA1E-4CD9-8F2F-9C821D9DBD45}" type="presParOf" srcId="{7780CFD4-5551-4A36-937A-E2B8146DEF14}" destId="{FBA25198-CFB9-4D1F-9C54-E35DC6AD6650}" srcOrd="1" destOrd="0" presId="urn:microsoft.com/office/officeart/2005/8/layout/hierarchy1"/>
    <dgm:cxn modelId="{D2E81283-4111-4F8C-A92D-B39697492516}" type="presParOf" srcId="{0AC3DFF7-9F98-42EA-9A04-3C60EEA00510}" destId="{FC0E691B-739B-4307-97D8-234DB52AFAFE}" srcOrd="1" destOrd="0" presId="urn:microsoft.com/office/officeart/2005/8/layout/hierarchy1"/>
    <dgm:cxn modelId="{D4F29A7E-9A8B-4C85-A888-69753EFB780C}" type="presParOf" srcId="{FC0E691B-739B-4307-97D8-234DB52AFAFE}" destId="{8B3D0187-5BF3-46F4-B00C-9590F82D2308}" srcOrd="0" destOrd="0" presId="urn:microsoft.com/office/officeart/2005/8/layout/hierarchy1"/>
    <dgm:cxn modelId="{5A114091-28A8-4213-8F97-AD1E619F4B3D}" type="presParOf" srcId="{FC0E691B-739B-4307-97D8-234DB52AFAFE}" destId="{59531446-455A-492A-8242-4AA7BDC22D9D}" srcOrd="1" destOrd="0" presId="urn:microsoft.com/office/officeart/2005/8/layout/hierarchy1"/>
    <dgm:cxn modelId="{F1B1AC3D-6253-4DF6-BABC-D64476D309F0}" type="presParOf" srcId="{59531446-455A-492A-8242-4AA7BDC22D9D}" destId="{0933C075-8658-4E08-B762-7EABB0697BEF}" srcOrd="0" destOrd="0" presId="urn:microsoft.com/office/officeart/2005/8/layout/hierarchy1"/>
    <dgm:cxn modelId="{12947985-433D-4FA7-928F-9CAF197907AB}" type="presParOf" srcId="{0933C075-8658-4E08-B762-7EABB0697BEF}" destId="{43DF0BEB-B408-4DA8-97A3-9E62D18CB7B8}" srcOrd="0" destOrd="0" presId="urn:microsoft.com/office/officeart/2005/8/layout/hierarchy1"/>
    <dgm:cxn modelId="{EA39319D-934D-4804-9F72-2AE61F517320}" type="presParOf" srcId="{0933C075-8658-4E08-B762-7EABB0697BEF}" destId="{DB855958-8CB1-4946-A68C-A039ADD60426}" srcOrd="1" destOrd="0" presId="urn:microsoft.com/office/officeart/2005/8/layout/hierarchy1"/>
    <dgm:cxn modelId="{8253A6BA-B301-422B-B20B-532B52BFC45E}" type="presParOf" srcId="{59531446-455A-492A-8242-4AA7BDC22D9D}" destId="{D737EBF1-A14B-4E5A-BB83-E430D49D3072}" srcOrd="1" destOrd="0" presId="urn:microsoft.com/office/officeart/2005/8/layout/hierarchy1"/>
    <dgm:cxn modelId="{178A0C3C-B648-4736-AED8-F9A125E13A52}" type="presParOf" srcId="{FC0E691B-739B-4307-97D8-234DB52AFAFE}" destId="{7CBB4C9F-C404-4C15-903C-C5120CD9E58E}" srcOrd="2" destOrd="0" presId="urn:microsoft.com/office/officeart/2005/8/layout/hierarchy1"/>
    <dgm:cxn modelId="{C8EECE77-8F54-457D-916A-1AC9F43E1618}" type="presParOf" srcId="{FC0E691B-739B-4307-97D8-234DB52AFAFE}" destId="{B863D16F-6E72-41D3-8C95-3FE1847AC86F}" srcOrd="3" destOrd="0" presId="urn:microsoft.com/office/officeart/2005/8/layout/hierarchy1"/>
    <dgm:cxn modelId="{EBEA2EB0-40A0-44DA-BC29-2AB5D6C23607}" type="presParOf" srcId="{B863D16F-6E72-41D3-8C95-3FE1847AC86F}" destId="{0EBCFBDB-85A4-49C3-A010-8FC05AA3A35F}" srcOrd="0" destOrd="0" presId="urn:microsoft.com/office/officeart/2005/8/layout/hierarchy1"/>
    <dgm:cxn modelId="{2210261F-968D-4486-B141-7F750B42D20F}" type="presParOf" srcId="{0EBCFBDB-85A4-49C3-A010-8FC05AA3A35F}" destId="{D3394F1E-9CD0-4876-8AE1-442C8AFF7611}" srcOrd="0" destOrd="0" presId="urn:microsoft.com/office/officeart/2005/8/layout/hierarchy1"/>
    <dgm:cxn modelId="{203BBA25-4158-4CC1-8185-F51D1F87A506}" type="presParOf" srcId="{0EBCFBDB-85A4-49C3-A010-8FC05AA3A35F}" destId="{433A3B06-6749-49DB-ABCB-1004CAEB24B6}" srcOrd="1" destOrd="0" presId="urn:microsoft.com/office/officeart/2005/8/layout/hierarchy1"/>
    <dgm:cxn modelId="{D161F316-E9C7-464B-915A-23E800BF18BF}" type="presParOf" srcId="{B863D16F-6E72-41D3-8C95-3FE1847AC86F}" destId="{99EEE1FA-46A3-4ABF-8D44-A8339D98FDF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7EA4C2-116D-49A7-87FF-00EC7E208F92}"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A6110003-2022-472B-8B5D-02D5BDEA051D}">
      <dgm:prSet/>
      <dgm:spPr/>
      <dgm:t>
        <a:bodyPr/>
        <a:lstStyle/>
        <a:p>
          <a:r>
            <a:rPr lang="en-GB"/>
            <a:t>Insulinski receptori su prisutni na većini ćelija organizma koje se zbog toga označavaju kao </a:t>
          </a:r>
          <a:r>
            <a:rPr lang="en-GB" i="1"/>
            <a:t>glukoza zavisne</a:t>
          </a:r>
          <a:r>
            <a:rPr lang="en-GB"/>
            <a:t>. </a:t>
          </a:r>
          <a:endParaRPr lang="en-US"/>
        </a:p>
      </dgm:t>
    </dgm:pt>
    <dgm:pt modelId="{290D72CA-1136-4503-BBE0-123238F6825D}" type="parTrans" cxnId="{A357E826-1A33-4BF1-8CE0-CC03A2BB4A75}">
      <dgm:prSet/>
      <dgm:spPr/>
      <dgm:t>
        <a:bodyPr/>
        <a:lstStyle/>
        <a:p>
          <a:endParaRPr lang="en-US"/>
        </a:p>
      </dgm:t>
    </dgm:pt>
    <dgm:pt modelId="{C16D21E4-1D26-4FEF-930D-7FDE9A4EB504}" type="sibTrans" cxnId="{A357E826-1A33-4BF1-8CE0-CC03A2BB4A75}">
      <dgm:prSet/>
      <dgm:spPr/>
      <dgm:t>
        <a:bodyPr/>
        <a:lstStyle/>
        <a:p>
          <a:endParaRPr lang="en-US"/>
        </a:p>
      </dgm:t>
    </dgm:pt>
    <dgm:pt modelId="{7057087B-91F7-4148-8B34-8EFFB298043E}">
      <dgm:prSet/>
      <dgm:spPr/>
      <dgm:t>
        <a:bodyPr/>
        <a:lstStyle/>
        <a:p>
          <a:r>
            <a:rPr lang="sr-Latn-ME"/>
            <a:t>Na drugoj strani se nalaze </a:t>
          </a:r>
          <a:r>
            <a:rPr lang="sr-Latn-ME" i="1"/>
            <a:t>glukoza nezavisne ćelije,</a:t>
          </a:r>
          <a:r>
            <a:rPr lang="sr-Latn-ME"/>
            <a:t> kao što su ćelije mozga, bubrega, epitelne ćelije digestivnog sistema i eritrociti (one mogu da absorbuju i koriste glukoze bez insulinske stimulacije). </a:t>
          </a:r>
          <a:endParaRPr lang="en-US"/>
        </a:p>
      </dgm:t>
    </dgm:pt>
    <dgm:pt modelId="{7F52F838-25D4-49A2-9A8B-3E5BB0050419}" type="parTrans" cxnId="{416E8622-F189-4BA9-8C84-5E02EF9312BE}">
      <dgm:prSet/>
      <dgm:spPr/>
      <dgm:t>
        <a:bodyPr/>
        <a:lstStyle/>
        <a:p>
          <a:endParaRPr lang="en-US"/>
        </a:p>
      </dgm:t>
    </dgm:pt>
    <dgm:pt modelId="{A533E966-7617-4139-885E-96BE13B6FEC6}" type="sibTrans" cxnId="{416E8622-F189-4BA9-8C84-5E02EF9312BE}">
      <dgm:prSet/>
      <dgm:spPr/>
      <dgm:t>
        <a:bodyPr/>
        <a:lstStyle/>
        <a:p>
          <a:endParaRPr lang="en-US"/>
        </a:p>
      </dgm:t>
    </dgm:pt>
    <dgm:pt modelId="{10F81A26-6597-4C23-884F-13D1D3C9C2D9}" type="pres">
      <dgm:prSet presAssocID="{157EA4C2-116D-49A7-87FF-00EC7E208F92}" presName="hierChild1" presStyleCnt="0">
        <dgm:presLayoutVars>
          <dgm:chPref val="1"/>
          <dgm:dir/>
          <dgm:animOne val="branch"/>
          <dgm:animLvl val="lvl"/>
          <dgm:resizeHandles/>
        </dgm:presLayoutVars>
      </dgm:prSet>
      <dgm:spPr/>
    </dgm:pt>
    <dgm:pt modelId="{88F03B64-A6FA-4A8F-92EE-57F60323B5E4}" type="pres">
      <dgm:prSet presAssocID="{A6110003-2022-472B-8B5D-02D5BDEA051D}" presName="hierRoot1" presStyleCnt="0"/>
      <dgm:spPr/>
    </dgm:pt>
    <dgm:pt modelId="{09010A8E-5B99-4880-83D0-664B1767CF06}" type="pres">
      <dgm:prSet presAssocID="{A6110003-2022-472B-8B5D-02D5BDEA051D}" presName="composite" presStyleCnt="0"/>
      <dgm:spPr/>
    </dgm:pt>
    <dgm:pt modelId="{BD8D9F12-3CF6-4E86-A9FB-3441CE2D90BE}" type="pres">
      <dgm:prSet presAssocID="{A6110003-2022-472B-8B5D-02D5BDEA051D}" presName="background" presStyleLbl="node0" presStyleIdx="0" presStyleCnt="2"/>
      <dgm:spPr/>
    </dgm:pt>
    <dgm:pt modelId="{D2648D7E-52C3-4B7B-AB1D-A8D0EC5068C7}" type="pres">
      <dgm:prSet presAssocID="{A6110003-2022-472B-8B5D-02D5BDEA051D}" presName="text" presStyleLbl="fgAcc0" presStyleIdx="0" presStyleCnt="2">
        <dgm:presLayoutVars>
          <dgm:chPref val="3"/>
        </dgm:presLayoutVars>
      </dgm:prSet>
      <dgm:spPr/>
    </dgm:pt>
    <dgm:pt modelId="{B44FC197-7303-4996-8C6D-E3E1CBCFF128}" type="pres">
      <dgm:prSet presAssocID="{A6110003-2022-472B-8B5D-02D5BDEA051D}" presName="hierChild2" presStyleCnt="0"/>
      <dgm:spPr/>
    </dgm:pt>
    <dgm:pt modelId="{7ADAFD44-5EA6-4BCB-A024-7D1C8FDDD9CF}" type="pres">
      <dgm:prSet presAssocID="{7057087B-91F7-4148-8B34-8EFFB298043E}" presName="hierRoot1" presStyleCnt="0"/>
      <dgm:spPr/>
    </dgm:pt>
    <dgm:pt modelId="{39453B76-342D-4D6A-83B6-B7C316149E79}" type="pres">
      <dgm:prSet presAssocID="{7057087B-91F7-4148-8B34-8EFFB298043E}" presName="composite" presStyleCnt="0"/>
      <dgm:spPr/>
    </dgm:pt>
    <dgm:pt modelId="{BDFC1E2B-9E92-4EBE-B8FC-8A90CCE4AD3C}" type="pres">
      <dgm:prSet presAssocID="{7057087B-91F7-4148-8B34-8EFFB298043E}" presName="background" presStyleLbl="node0" presStyleIdx="1" presStyleCnt="2"/>
      <dgm:spPr/>
    </dgm:pt>
    <dgm:pt modelId="{BBAAECA2-FBF3-4D87-83E6-D59D41DDB8F0}" type="pres">
      <dgm:prSet presAssocID="{7057087B-91F7-4148-8B34-8EFFB298043E}" presName="text" presStyleLbl="fgAcc0" presStyleIdx="1" presStyleCnt="2">
        <dgm:presLayoutVars>
          <dgm:chPref val="3"/>
        </dgm:presLayoutVars>
      </dgm:prSet>
      <dgm:spPr/>
    </dgm:pt>
    <dgm:pt modelId="{EC2207B1-7466-43D6-87F9-22C1D7CB26F3}" type="pres">
      <dgm:prSet presAssocID="{7057087B-91F7-4148-8B34-8EFFB298043E}" presName="hierChild2" presStyleCnt="0"/>
      <dgm:spPr/>
    </dgm:pt>
  </dgm:ptLst>
  <dgm:cxnLst>
    <dgm:cxn modelId="{44847910-6422-4B07-BFEA-689FEBCE4B94}" type="presOf" srcId="{7057087B-91F7-4148-8B34-8EFFB298043E}" destId="{BBAAECA2-FBF3-4D87-83E6-D59D41DDB8F0}" srcOrd="0" destOrd="0" presId="urn:microsoft.com/office/officeart/2005/8/layout/hierarchy1"/>
    <dgm:cxn modelId="{416E8622-F189-4BA9-8C84-5E02EF9312BE}" srcId="{157EA4C2-116D-49A7-87FF-00EC7E208F92}" destId="{7057087B-91F7-4148-8B34-8EFFB298043E}" srcOrd="1" destOrd="0" parTransId="{7F52F838-25D4-49A2-9A8B-3E5BB0050419}" sibTransId="{A533E966-7617-4139-885E-96BE13B6FEC6}"/>
    <dgm:cxn modelId="{A357E826-1A33-4BF1-8CE0-CC03A2BB4A75}" srcId="{157EA4C2-116D-49A7-87FF-00EC7E208F92}" destId="{A6110003-2022-472B-8B5D-02D5BDEA051D}" srcOrd="0" destOrd="0" parTransId="{290D72CA-1136-4503-BBE0-123238F6825D}" sibTransId="{C16D21E4-1D26-4FEF-930D-7FDE9A4EB504}"/>
    <dgm:cxn modelId="{5CE8A935-17F3-4068-9CA1-9D3E3826241A}" type="presOf" srcId="{A6110003-2022-472B-8B5D-02D5BDEA051D}" destId="{D2648D7E-52C3-4B7B-AB1D-A8D0EC5068C7}" srcOrd="0" destOrd="0" presId="urn:microsoft.com/office/officeart/2005/8/layout/hierarchy1"/>
    <dgm:cxn modelId="{FC1BCB48-02D3-45A4-B574-3750D1E9BCC2}" type="presOf" srcId="{157EA4C2-116D-49A7-87FF-00EC7E208F92}" destId="{10F81A26-6597-4C23-884F-13D1D3C9C2D9}" srcOrd="0" destOrd="0" presId="urn:microsoft.com/office/officeart/2005/8/layout/hierarchy1"/>
    <dgm:cxn modelId="{CB7BB626-98AB-4AD4-A545-14A6796EB71D}" type="presParOf" srcId="{10F81A26-6597-4C23-884F-13D1D3C9C2D9}" destId="{88F03B64-A6FA-4A8F-92EE-57F60323B5E4}" srcOrd="0" destOrd="0" presId="urn:microsoft.com/office/officeart/2005/8/layout/hierarchy1"/>
    <dgm:cxn modelId="{C33026A6-895C-47F8-941A-2422FE0B5A10}" type="presParOf" srcId="{88F03B64-A6FA-4A8F-92EE-57F60323B5E4}" destId="{09010A8E-5B99-4880-83D0-664B1767CF06}" srcOrd="0" destOrd="0" presId="urn:microsoft.com/office/officeart/2005/8/layout/hierarchy1"/>
    <dgm:cxn modelId="{22EA748D-6455-45C9-A9EB-C79A849C18CA}" type="presParOf" srcId="{09010A8E-5B99-4880-83D0-664B1767CF06}" destId="{BD8D9F12-3CF6-4E86-A9FB-3441CE2D90BE}" srcOrd="0" destOrd="0" presId="urn:microsoft.com/office/officeart/2005/8/layout/hierarchy1"/>
    <dgm:cxn modelId="{E24B9D09-BC5C-4A98-BA6A-10E389E36586}" type="presParOf" srcId="{09010A8E-5B99-4880-83D0-664B1767CF06}" destId="{D2648D7E-52C3-4B7B-AB1D-A8D0EC5068C7}" srcOrd="1" destOrd="0" presId="urn:microsoft.com/office/officeart/2005/8/layout/hierarchy1"/>
    <dgm:cxn modelId="{6F533738-704C-49C2-96B5-F4568E19A783}" type="presParOf" srcId="{88F03B64-A6FA-4A8F-92EE-57F60323B5E4}" destId="{B44FC197-7303-4996-8C6D-E3E1CBCFF128}" srcOrd="1" destOrd="0" presId="urn:microsoft.com/office/officeart/2005/8/layout/hierarchy1"/>
    <dgm:cxn modelId="{C67868FC-3FF6-4332-934C-39D189BB6973}" type="presParOf" srcId="{10F81A26-6597-4C23-884F-13D1D3C9C2D9}" destId="{7ADAFD44-5EA6-4BCB-A024-7D1C8FDDD9CF}" srcOrd="1" destOrd="0" presId="urn:microsoft.com/office/officeart/2005/8/layout/hierarchy1"/>
    <dgm:cxn modelId="{AB6DBCBF-8AA3-428D-8D01-99C2131D3C25}" type="presParOf" srcId="{7ADAFD44-5EA6-4BCB-A024-7D1C8FDDD9CF}" destId="{39453B76-342D-4D6A-83B6-B7C316149E79}" srcOrd="0" destOrd="0" presId="urn:microsoft.com/office/officeart/2005/8/layout/hierarchy1"/>
    <dgm:cxn modelId="{1BDBCF8F-5642-4EFB-B04B-3BC9AC1D7001}" type="presParOf" srcId="{39453B76-342D-4D6A-83B6-B7C316149E79}" destId="{BDFC1E2B-9E92-4EBE-B8FC-8A90CCE4AD3C}" srcOrd="0" destOrd="0" presId="urn:microsoft.com/office/officeart/2005/8/layout/hierarchy1"/>
    <dgm:cxn modelId="{F3BF650D-C045-491B-AF7E-9CCE692AEB9D}" type="presParOf" srcId="{39453B76-342D-4D6A-83B6-B7C316149E79}" destId="{BBAAECA2-FBF3-4D87-83E6-D59D41DDB8F0}" srcOrd="1" destOrd="0" presId="urn:microsoft.com/office/officeart/2005/8/layout/hierarchy1"/>
    <dgm:cxn modelId="{CD3D23ED-84FE-44FE-A850-4FB53C8ED50A}" type="presParOf" srcId="{7ADAFD44-5EA6-4BCB-A024-7D1C8FDDD9CF}" destId="{EC2207B1-7466-43D6-87F9-22C1D7CB26F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836BE8-2657-43CE-8F14-7E200135B244}">
      <dsp:nvSpPr>
        <dsp:cNvPr id="0" name=""/>
        <dsp:cNvSpPr/>
      </dsp:nvSpPr>
      <dsp:spPr>
        <a:xfrm>
          <a:off x="0" y="223645"/>
          <a:ext cx="6735443" cy="23166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sr-Latn-ME" sz="3300" kern="1200"/>
            <a:t>U osnovi kontrolnih mehanizama je postojanje endokrinih refleksa. Oni mogu da se aktiviraju:</a:t>
          </a:r>
          <a:endParaRPr lang="en-US" sz="3300" kern="1200"/>
        </a:p>
      </dsp:txBody>
      <dsp:txXfrm>
        <a:off x="113087" y="336732"/>
        <a:ext cx="6509269" cy="2090426"/>
      </dsp:txXfrm>
    </dsp:sp>
    <dsp:sp modelId="{6BE1ECA7-B7CF-46B9-AE1F-830557ECE62C}">
      <dsp:nvSpPr>
        <dsp:cNvPr id="0" name=""/>
        <dsp:cNvSpPr/>
      </dsp:nvSpPr>
      <dsp:spPr>
        <a:xfrm>
          <a:off x="0" y="2540245"/>
          <a:ext cx="6735443" cy="2800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850" tIns="41910" rIns="234696" bIns="41910" numCol="1" spcCol="1270" anchor="t" anchorCtr="0">
          <a:noAutofit/>
        </a:bodyPr>
        <a:lstStyle/>
        <a:p>
          <a:pPr marL="228600" lvl="1" indent="-228600" algn="l" defTabSz="1155700">
            <a:lnSpc>
              <a:spcPct val="90000"/>
            </a:lnSpc>
            <a:spcBef>
              <a:spcPct val="0"/>
            </a:spcBef>
            <a:spcAft>
              <a:spcPct val="20000"/>
            </a:spcAft>
            <a:buChar char="•"/>
          </a:pPr>
          <a:r>
            <a:rPr lang="sr-Latn-ME" sz="2600" kern="1200"/>
            <a:t>Humoralnim stimulusima (izmjene u sastavu ekstraćelijske tečnosti)</a:t>
          </a:r>
          <a:endParaRPr lang="en-US" sz="2600" kern="1200"/>
        </a:p>
        <a:p>
          <a:pPr marL="228600" lvl="1" indent="-228600" algn="l" defTabSz="1155700">
            <a:lnSpc>
              <a:spcPct val="90000"/>
            </a:lnSpc>
            <a:spcBef>
              <a:spcPct val="0"/>
            </a:spcBef>
            <a:spcAft>
              <a:spcPct val="20000"/>
            </a:spcAft>
            <a:buChar char="•"/>
          </a:pPr>
          <a:r>
            <a:rPr lang="sr-Latn-ME" sz="2600" kern="1200"/>
            <a:t>Hormonalnim stimulisima (dopremanjem ili uklanjanjem hormona)</a:t>
          </a:r>
          <a:endParaRPr lang="en-US" sz="2600" kern="1200"/>
        </a:p>
        <a:p>
          <a:pPr marL="228600" lvl="1" indent="-228600" algn="l" defTabSz="1155700">
            <a:lnSpc>
              <a:spcPct val="90000"/>
            </a:lnSpc>
            <a:spcBef>
              <a:spcPct val="0"/>
            </a:spcBef>
            <a:spcAft>
              <a:spcPct val="20000"/>
            </a:spcAft>
            <a:buChar char="•"/>
          </a:pPr>
          <a:r>
            <a:rPr lang="sr-Latn-ME" sz="2600" kern="1200"/>
            <a:t>Nervnim stimulsima (dopremanjem neurotransmiterima na neuroglandularnim spojnicama)</a:t>
          </a:r>
          <a:endParaRPr lang="en-US" sz="2600" kern="1200"/>
        </a:p>
      </dsp:txBody>
      <dsp:txXfrm>
        <a:off x="0" y="2540245"/>
        <a:ext cx="6735443" cy="28007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ECD42D-F687-4AFF-AD32-F97658CD06C7}">
      <dsp:nvSpPr>
        <dsp:cNvPr id="0" name=""/>
        <dsp:cNvSpPr/>
      </dsp:nvSpPr>
      <dsp:spPr>
        <a:xfrm>
          <a:off x="0" y="0"/>
          <a:ext cx="8938260" cy="130540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sr-Latn-ME" sz="1900" kern="1200"/>
            <a:t>Regulatorni hormoni se sekretuju u intersicijalnu tečnost odakle veoma lako dospijevaju u kapilarnu mrežu jer endotelne ćelije su bogate fenestrama što omogućava i velikim molekulima da dospiju u cirkulaciju.</a:t>
          </a:r>
          <a:endParaRPr lang="en-US" sz="1900" kern="1200"/>
        </a:p>
      </dsp:txBody>
      <dsp:txXfrm>
        <a:off x="38234" y="38234"/>
        <a:ext cx="7529629" cy="1228933"/>
      </dsp:txXfrm>
    </dsp:sp>
    <dsp:sp modelId="{A26F6D43-27BA-4272-B1BC-7E30881C5717}">
      <dsp:nvSpPr>
        <dsp:cNvPr id="0" name=""/>
        <dsp:cNvSpPr/>
      </dsp:nvSpPr>
      <dsp:spPr>
        <a:xfrm>
          <a:off x="788669" y="1522968"/>
          <a:ext cx="8938260" cy="1305401"/>
        </a:xfrm>
        <a:prstGeom prst="roundRect">
          <a:avLst>
            <a:gd name="adj" fmla="val 10000"/>
          </a:avLst>
        </a:prstGeom>
        <a:solidFill>
          <a:schemeClr val="accent2">
            <a:hueOff val="725239"/>
            <a:satOff val="-160"/>
            <a:lumOff val="34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sr-Latn-ME" sz="1900" kern="1200"/>
            <a:t>Ovo je posebno omogućeno postojanjem portalnog sistema koji omugućava direktnu komunikaciju između 2 kapilarna sistema (arterijski i venski). </a:t>
          </a:r>
          <a:endParaRPr lang="en-US" sz="1900" kern="1200"/>
        </a:p>
      </dsp:txBody>
      <dsp:txXfrm>
        <a:off x="826903" y="1561202"/>
        <a:ext cx="7224611" cy="1228933"/>
      </dsp:txXfrm>
    </dsp:sp>
    <dsp:sp modelId="{1D9320D8-7C52-453F-93E4-31CD8AE28F64}">
      <dsp:nvSpPr>
        <dsp:cNvPr id="0" name=""/>
        <dsp:cNvSpPr/>
      </dsp:nvSpPr>
      <dsp:spPr>
        <a:xfrm>
          <a:off x="1577339" y="3045936"/>
          <a:ext cx="8938260" cy="1305401"/>
        </a:xfrm>
        <a:prstGeom prst="roundRect">
          <a:avLst>
            <a:gd name="adj" fmla="val 10000"/>
          </a:avLst>
        </a:prstGeom>
        <a:solidFill>
          <a:schemeClr val="accent2">
            <a:hueOff val="1450477"/>
            <a:satOff val="-320"/>
            <a:lumOff val="68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sr-Latn-ME" sz="1900" kern="1200"/>
            <a:t>Portalni sistem omogućava da regulatorni hormoni dospijevaju do ciljnih ćelija prije povratka u sistemsku cirkulaciju.</a:t>
          </a:r>
          <a:endParaRPr lang="en-US" sz="1900" kern="1200"/>
        </a:p>
      </dsp:txBody>
      <dsp:txXfrm>
        <a:off x="1615573" y="3084170"/>
        <a:ext cx="7224611" cy="1228933"/>
      </dsp:txXfrm>
    </dsp:sp>
    <dsp:sp modelId="{84346778-D662-4028-85A9-648FC2119AC0}">
      <dsp:nvSpPr>
        <dsp:cNvPr id="0" name=""/>
        <dsp:cNvSpPr/>
      </dsp:nvSpPr>
      <dsp:spPr>
        <a:xfrm>
          <a:off x="8089749" y="989929"/>
          <a:ext cx="848510" cy="848510"/>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8280664" y="989929"/>
        <a:ext cx="466680" cy="638504"/>
      </dsp:txXfrm>
    </dsp:sp>
    <dsp:sp modelId="{A3051B94-969B-4789-8AF0-90300AB19CBF}">
      <dsp:nvSpPr>
        <dsp:cNvPr id="0" name=""/>
        <dsp:cNvSpPr/>
      </dsp:nvSpPr>
      <dsp:spPr>
        <a:xfrm>
          <a:off x="8878419" y="2504195"/>
          <a:ext cx="848510" cy="848510"/>
        </a:xfrm>
        <a:prstGeom prst="downArrow">
          <a:avLst>
            <a:gd name="adj1" fmla="val 55000"/>
            <a:gd name="adj2" fmla="val 45000"/>
          </a:avLst>
        </a:prstGeom>
        <a:solidFill>
          <a:schemeClr val="accent2">
            <a:tint val="40000"/>
            <a:alpha val="90000"/>
            <a:hueOff val="1286739"/>
            <a:satOff val="1272"/>
            <a:lumOff val="1734"/>
            <a:alphaOff val="0"/>
          </a:schemeClr>
        </a:solidFill>
        <a:ln w="12700" cap="flat" cmpd="sng" algn="ctr">
          <a:solidFill>
            <a:schemeClr val="accent2">
              <a:tint val="40000"/>
              <a:alpha val="90000"/>
              <a:hueOff val="1286739"/>
              <a:satOff val="1272"/>
              <a:lumOff val="173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9069334" y="2504195"/>
        <a:ext cx="466680" cy="6385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FDB2DF-5110-4A32-8C90-6C115B9EE8D4}">
      <dsp:nvSpPr>
        <dsp:cNvPr id="0" name=""/>
        <dsp:cNvSpPr/>
      </dsp:nvSpPr>
      <dsp:spPr>
        <a:xfrm>
          <a:off x="1283" y="261288"/>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919238-636E-4116-B99B-A854BF1348DD}">
      <dsp:nvSpPr>
        <dsp:cNvPr id="0" name=""/>
        <dsp:cNvSpPr/>
      </dsp:nvSpPr>
      <dsp:spPr>
        <a:xfrm>
          <a:off x="501904" y="736877"/>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sr-Latn-ME" sz="2400" kern="1200"/>
            <a:t>Grupa hormona označenih kao adrenokortikalni hormoni ili kortikosteroidi koji dospijevaju u cirkulaciju gdje se vezuju za proteinske nosače označene kao transkortini.</a:t>
          </a:r>
          <a:endParaRPr lang="en-US" sz="2400" kern="1200"/>
        </a:p>
      </dsp:txBody>
      <dsp:txXfrm>
        <a:off x="585701" y="820674"/>
        <a:ext cx="4337991" cy="2693452"/>
      </dsp:txXfrm>
    </dsp:sp>
    <dsp:sp modelId="{45B15775-55E7-4D5C-A08A-04DEBD2898E1}">
      <dsp:nvSpPr>
        <dsp:cNvPr id="0" name=""/>
        <dsp:cNvSpPr/>
      </dsp:nvSpPr>
      <dsp:spPr>
        <a:xfrm>
          <a:off x="5508110" y="261288"/>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607326-5911-407A-BBD0-2EDFEE61DAB1}">
      <dsp:nvSpPr>
        <dsp:cNvPr id="0" name=""/>
        <dsp:cNvSpPr/>
      </dsp:nvSpPr>
      <dsp:spPr>
        <a:xfrm>
          <a:off x="6008730" y="736877"/>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sr-Latn-ME" sz="2400" kern="1200"/>
            <a:t>Kao i drugi steroidni hromoni imaju svoje receptore na ćelijskim jedrima gdje ostavruju svoj genski efekat kroz sintezu određenih citoplazmatskih enzima koji utiču na metabolizam ćelija.</a:t>
          </a:r>
          <a:endParaRPr lang="en-US" sz="2400" kern="1200"/>
        </a:p>
      </dsp:txBody>
      <dsp:txXfrm>
        <a:off x="6092527" y="820674"/>
        <a:ext cx="4337991" cy="26934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BB4C9F-C404-4C15-903C-C5120CD9E58E}">
      <dsp:nvSpPr>
        <dsp:cNvPr id="0" name=""/>
        <dsp:cNvSpPr/>
      </dsp:nvSpPr>
      <dsp:spPr>
        <a:xfrm>
          <a:off x="5836594" y="1470751"/>
          <a:ext cx="1414830" cy="673330"/>
        </a:xfrm>
        <a:custGeom>
          <a:avLst/>
          <a:gdLst/>
          <a:ahLst/>
          <a:cxnLst/>
          <a:rect l="0" t="0" r="0" b="0"/>
          <a:pathLst>
            <a:path>
              <a:moveTo>
                <a:pt x="0" y="0"/>
              </a:moveTo>
              <a:lnTo>
                <a:pt x="0" y="458855"/>
              </a:lnTo>
              <a:lnTo>
                <a:pt x="1414830" y="458855"/>
              </a:lnTo>
              <a:lnTo>
                <a:pt x="1414830" y="67333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B3D0187-5BF3-46F4-B00C-9590F82D2308}">
      <dsp:nvSpPr>
        <dsp:cNvPr id="0" name=""/>
        <dsp:cNvSpPr/>
      </dsp:nvSpPr>
      <dsp:spPr>
        <a:xfrm>
          <a:off x="4421763" y="1470751"/>
          <a:ext cx="1414830" cy="673330"/>
        </a:xfrm>
        <a:custGeom>
          <a:avLst/>
          <a:gdLst/>
          <a:ahLst/>
          <a:cxnLst/>
          <a:rect l="0" t="0" r="0" b="0"/>
          <a:pathLst>
            <a:path>
              <a:moveTo>
                <a:pt x="1414830" y="0"/>
              </a:moveTo>
              <a:lnTo>
                <a:pt x="1414830" y="458855"/>
              </a:lnTo>
              <a:lnTo>
                <a:pt x="0" y="458855"/>
              </a:lnTo>
              <a:lnTo>
                <a:pt x="0" y="67333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F0730C-65A5-459C-9310-0470ACA2B4E5}">
      <dsp:nvSpPr>
        <dsp:cNvPr id="0" name=""/>
        <dsp:cNvSpPr/>
      </dsp:nvSpPr>
      <dsp:spPr>
        <a:xfrm>
          <a:off x="1849343" y="613"/>
          <a:ext cx="2315177" cy="14701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12E085-0B0B-439B-A138-8E5D2BD18A82}">
      <dsp:nvSpPr>
        <dsp:cNvPr id="0" name=""/>
        <dsp:cNvSpPr/>
      </dsp:nvSpPr>
      <dsp:spPr>
        <a:xfrm>
          <a:off x="2106585" y="244993"/>
          <a:ext cx="2315177" cy="14701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sr-Latn-ME" sz="2100" kern="1200"/>
            <a:t>Medula nadbubrega čini 20% volumena nadbubrega. </a:t>
          </a:r>
          <a:endParaRPr lang="en-US" sz="2100" kern="1200"/>
        </a:p>
      </dsp:txBody>
      <dsp:txXfrm>
        <a:off x="2149644" y="288052"/>
        <a:ext cx="2229059" cy="1384019"/>
      </dsp:txXfrm>
    </dsp:sp>
    <dsp:sp modelId="{5E5AB433-0FEF-4AE6-8BBA-D087DE5EE18E}">
      <dsp:nvSpPr>
        <dsp:cNvPr id="0" name=""/>
        <dsp:cNvSpPr/>
      </dsp:nvSpPr>
      <dsp:spPr>
        <a:xfrm>
          <a:off x="4679005" y="613"/>
          <a:ext cx="2315177" cy="14701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BA25198-CFB9-4D1F-9C54-E35DC6AD6650}">
      <dsp:nvSpPr>
        <dsp:cNvPr id="0" name=""/>
        <dsp:cNvSpPr/>
      </dsp:nvSpPr>
      <dsp:spPr>
        <a:xfrm>
          <a:off x="4936247" y="244993"/>
          <a:ext cx="2315177" cy="14701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sr-Latn-ME" sz="2100" kern="1200"/>
            <a:t>Hormoni su:</a:t>
          </a:r>
          <a:endParaRPr lang="en-US" sz="2100" kern="1200"/>
        </a:p>
      </dsp:txBody>
      <dsp:txXfrm>
        <a:off x="4979306" y="288052"/>
        <a:ext cx="2229059" cy="1384019"/>
      </dsp:txXfrm>
    </dsp:sp>
    <dsp:sp modelId="{43DF0BEB-B408-4DA8-97A3-9E62D18CB7B8}">
      <dsp:nvSpPr>
        <dsp:cNvPr id="0" name=""/>
        <dsp:cNvSpPr/>
      </dsp:nvSpPr>
      <dsp:spPr>
        <a:xfrm>
          <a:off x="3264174" y="2144081"/>
          <a:ext cx="2315177" cy="14701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855958-8CB1-4946-A68C-A039ADD60426}">
      <dsp:nvSpPr>
        <dsp:cNvPr id="0" name=""/>
        <dsp:cNvSpPr/>
      </dsp:nvSpPr>
      <dsp:spPr>
        <a:xfrm>
          <a:off x="3521416" y="2388461"/>
          <a:ext cx="2315177" cy="14701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sr-Latn-ME" sz="2100" kern="1200"/>
            <a:t>Adrenalin – 75 do 80% sekretovanih hormona </a:t>
          </a:r>
          <a:endParaRPr lang="en-US" sz="2100" kern="1200"/>
        </a:p>
      </dsp:txBody>
      <dsp:txXfrm>
        <a:off x="3564475" y="2431520"/>
        <a:ext cx="2229059" cy="1384019"/>
      </dsp:txXfrm>
    </dsp:sp>
    <dsp:sp modelId="{D3394F1E-9CD0-4876-8AE1-442C8AFF7611}">
      <dsp:nvSpPr>
        <dsp:cNvPr id="0" name=""/>
        <dsp:cNvSpPr/>
      </dsp:nvSpPr>
      <dsp:spPr>
        <a:xfrm>
          <a:off x="6093836" y="2144081"/>
          <a:ext cx="2315177" cy="14701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3A3B06-6749-49DB-ABCB-1004CAEB24B6}">
      <dsp:nvSpPr>
        <dsp:cNvPr id="0" name=""/>
        <dsp:cNvSpPr/>
      </dsp:nvSpPr>
      <dsp:spPr>
        <a:xfrm>
          <a:off x="6351078" y="2388461"/>
          <a:ext cx="2315177" cy="1470137"/>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sr-Latn-ME" sz="2100" kern="1200"/>
            <a:t>Noradrenalin – 20 do 25%</a:t>
          </a:r>
          <a:endParaRPr lang="en-US" sz="2100" kern="1200"/>
        </a:p>
      </dsp:txBody>
      <dsp:txXfrm>
        <a:off x="6394137" y="2431520"/>
        <a:ext cx="2229059" cy="138401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8D9F12-3CF6-4E86-A9FB-3441CE2D90BE}">
      <dsp:nvSpPr>
        <dsp:cNvPr id="0" name=""/>
        <dsp:cNvSpPr/>
      </dsp:nvSpPr>
      <dsp:spPr>
        <a:xfrm>
          <a:off x="1283" y="507350"/>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648D7E-52C3-4B7B-AB1D-A8D0EC5068C7}">
      <dsp:nvSpPr>
        <dsp:cNvPr id="0" name=""/>
        <dsp:cNvSpPr/>
      </dsp:nvSpPr>
      <dsp:spPr>
        <a:xfrm>
          <a:off x="501904" y="982940"/>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kern="1200"/>
            <a:t>Insulinski receptori su prisutni na većini ćelija organizma koje se zbog toga označavaju kao </a:t>
          </a:r>
          <a:r>
            <a:rPr lang="en-GB" sz="2300" i="1" kern="1200"/>
            <a:t>glukoza zavisne</a:t>
          </a:r>
          <a:r>
            <a:rPr lang="en-GB" sz="2300" kern="1200"/>
            <a:t>. </a:t>
          </a:r>
          <a:endParaRPr lang="en-US" sz="2300" kern="1200"/>
        </a:p>
      </dsp:txBody>
      <dsp:txXfrm>
        <a:off x="585701" y="1066737"/>
        <a:ext cx="4337991" cy="2693452"/>
      </dsp:txXfrm>
    </dsp:sp>
    <dsp:sp modelId="{BDFC1E2B-9E92-4EBE-B8FC-8A90CCE4AD3C}">
      <dsp:nvSpPr>
        <dsp:cNvPr id="0" name=""/>
        <dsp:cNvSpPr/>
      </dsp:nvSpPr>
      <dsp:spPr>
        <a:xfrm>
          <a:off x="5508110" y="507350"/>
          <a:ext cx="4505585" cy="286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AAECA2-FBF3-4D87-83E6-D59D41DDB8F0}">
      <dsp:nvSpPr>
        <dsp:cNvPr id="0" name=""/>
        <dsp:cNvSpPr/>
      </dsp:nvSpPr>
      <dsp:spPr>
        <a:xfrm>
          <a:off x="6008730" y="982940"/>
          <a:ext cx="4505585" cy="2861046"/>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sr-Latn-ME" sz="2300" kern="1200"/>
            <a:t>Na drugoj strani se nalaze </a:t>
          </a:r>
          <a:r>
            <a:rPr lang="sr-Latn-ME" sz="2300" i="1" kern="1200"/>
            <a:t>glukoza nezavisne ćelije,</a:t>
          </a:r>
          <a:r>
            <a:rPr lang="sr-Latn-ME" sz="2300" kern="1200"/>
            <a:t> kao što su ćelije mozga, bubrega, epitelne ćelije digestivnog sistema i eritrociti (one mogu da absorbuju i koriste glukoze bez insulinske stimulacije). </a:t>
          </a:r>
          <a:endParaRPr lang="en-US" sz="2300" kern="1200"/>
        </a:p>
      </dsp:txBody>
      <dsp:txXfrm>
        <a:off x="6092527" y="1066737"/>
        <a:ext cx="4337991" cy="26934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E1A06-8754-4870-9E44-E39BADAD98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527F020-BBC3-49BB-91C2-5B2CBD64B3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7C0C22-EBDA-4130-87AE-CB28BC19B077}"/>
              </a:ext>
            </a:extLst>
          </p:cNvPr>
          <p:cNvSpPr>
            <a:spLocks noGrp="1"/>
          </p:cNvSpPr>
          <p:nvPr>
            <p:ph type="dt" sz="half" idx="10"/>
          </p:nvPr>
        </p:nvSpPr>
        <p:spPr/>
        <p:txBody>
          <a:bodyPr/>
          <a:lstStyle/>
          <a:p>
            <a:fld id="{82EDB8D0-98ED-4B86-9D5F-E61ADC70144D}" type="datetimeFigureOut">
              <a:rPr lang="en-US" smtClean="0"/>
              <a:t>5/5/2020</a:t>
            </a:fld>
            <a:endParaRPr lang="en-US" dirty="0"/>
          </a:p>
        </p:txBody>
      </p:sp>
      <p:sp>
        <p:nvSpPr>
          <p:cNvPr id="5" name="Footer Placeholder 4">
            <a:extLst>
              <a:ext uri="{FF2B5EF4-FFF2-40B4-BE49-F238E27FC236}">
                <a16:creationId xmlns:a16="http://schemas.microsoft.com/office/drawing/2014/main" id="{E2A419A8-07CA-4A4C-AEC2-C40D4D50AF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FA7B86-E610-42EA-B4DC-C2F447785273}"/>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8A7BA06D-B3FF-4E91-8639-B4569AE3AA23}"/>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Arc 7">
            <a:extLst>
              <a:ext uri="{FF2B5EF4-FFF2-40B4-BE49-F238E27FC236}">
                <a16:creationId xmlns:a16="http://schemas.microsoft.com/office/drawing/2014/main" id="{2B30C86D-5A07-48BC-9C9D-6F9A2DB1E9E1}"/>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2306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6E5D1-6D19-4E7F-9B4E-42326B7716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D2A06C-F91A-4ADC-9CD2-61F0A4D7EE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43AA9A-2280-4F63-8B3D-20742AE6901F}"/>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5" name="Footer Placeholder 4">
            <a:extLst>
              <a:ext uri="{FF2B5EF4-FFF2-40B4-BE49-F238E27FC236}">
                <a16:creationId xmlns:a16="http://schemas.microsoft.com/office/drawing/2014/main" id="{E40D986B-E58E-43B6-8A80-FFA9D8F748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40D36-2E71-4F27-967F-7A3E4C6EE197}"/>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C1609904-5327-4D2C-A445-B270A00F3B5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30FC7BEC-08C5-4D95-9C84-B48BC8AD1C9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25100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1FEA3D-0C7F-45CD-B6A0-942F707B36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8B8A12-BCE6-4D03-A637-1DEC8924BE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749755-9FF4-428A-AEB7-1A6477466741}"/>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5" name="Footer Placeholder 4">
            <a:extLst>
              <a:ext uri="{FF2B5EF4-FFF2-40B4-BE49-F238E27FC236}">
                <a16:creationId xmlns:a16="http://schemas.microsoft.com/office/drawing/2014/main" id="{A5141836-11E2-49FD-877D-53B74514A9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D24C42-4B05-4EEF-BE14-29041EC9C0E5}"/>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5BADDEB1-F604-408B-B02A-A2814606E6A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D8DF7987-332F-4D6C-81C3-990F39C76C96}"/>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3688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FF209-11EE-4A3F-9685-A155FECD0D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47AF11-F208-4FDA-9E19-D6CA3472134E}"/>
              </a:ext>
            </a:extLst>
          </p:cNvPr>
          <p:cNvSpPr>
            <a:spLocks noGrp="1"/>
          </p:cNvSpPr>
          <p:nvPr>
            <p:ph idx="1"/>
          </p:nvPr>
        </p:nvSpPr>
        <p:spPr>
          <a:xfrm>
            <a:off x="838200" y="1825625"/>
            <a:ext cx="10515600" cy="38597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82FA1-02B7-467E-9F16-D178149407C5}"/>
              </a:ext>
            </a:extLst>
          </p:cNvPr>
          <p:cNvSpPr>
            <a:spLocks noGrp="1"/>
          </p:cNvSpPr>
          <p:nvPr>
            <p:ph type="dt" sz="half" idx="10"/>
          </p:nvPr>
        </p:nvSpPr>
        <p:spPr/>
        <p:txBody>
          <a:bodyPr/>
          <a:lstStyle/>
          <a:p>
            <a:fld id="{82EDB8D0-98ED-4B86-9D5F-E61ADC70144D}" type="datetimeFigureOut">
              <a:rPr lang="en-US" smtClean="0"/>
              <a:t>5/5/2020</a:t>
            </a:fld>
            <a:endParaRPr lang="en-US" dirty="0"/>
          </a:p>
        </p:txBody>
      </p:sp>
      <p:sp>
        <p:nvSpPr>
          <p:cNvPr id="5" name="Footer Placeholder 4">
            <a:extLst>
              <a:ext uri="{FF2B5EF4-FFF2-40B4-BE49-F238E27FC236}">
                <a16:creationId xmlns:a16="http://schemas.microsoft.com/office/drawing/2014/main" id="{6D389247-FB8A-4494-859B-B3754B02A5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7" name="Freeform: Shape 6">
            <a:extLst>
              <a:ext uri="{FF2B5EF4-FFF2-40B4-BE49-F238E27FC236}">
                <a16:creationId xmlns:a16="http://schemas.microsoft.com/office/drawing/2014/main" id="{23DA7759-3209-4FE2-96D1-4EEDD81E9EA0}"/>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41460DAD-8769-4C9F-9C8C-BB0443909D76}"/>
              </a:ext>
            </a:extLst>
          </p:cNvPr>
          <p:cNvSpPr/>
          <p:nvPr/>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9515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C0001-5D76-45A0-A9F4-7172BDDD5D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E1462C4-0E4B-4DB7-A8BF-FE55142760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A5F313-1240-47AE-A026-7F349292B5CA}"/>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5" name="Footer Placeholder 4">
            <a:extLst>
              <a:ext uri="{FF2B5EF4-FFF2-40B4-BE49-F238E27FC236}">
                <a16:creationId xmlns:a16="http://schemas.microsoft.com/office/drawing/2014/main" id="{22448158-6132-4335-B8E1-F6A8963837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4C5B6-1598-48B4-9B3A-3078FDBE90B7}"/>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9" name="Freeform: Shape 8">
            <a:extLst>
              <a:ext uri="{FF2B5EF4-FFF2-40B4-BE49-F238E27FC236}">
                <a16:creationId xmlns:a16="http://schemas.microsoft.com/office/drawing/2014/main" id="{FEDBDD32-D3EE-4848-A112-BA814D4631CD}"/>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Arc 9">
            <a:extLst>
              <a:ext uri="{FF2B5EF4-FFF2-40B4-BE49-F238E27FC236}">
                <a16:creationId xmlns:a16="http://schemas.microsoft.com/office/drawing/2014/main" id="{61350361-843C-49D0-BD6A-ECDBA3842BA0}"/>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2860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BFD05-2CB2-4A7E-89E7-57615BA82B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9532B8-D460-476D-816F-725E8D96C0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F7120F-70AF-4ED5-B364-3AA55C6B44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D8B65F-F709-469F-9961-4D01896CAA12}"/>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6" name="Footer Placeholder 5">
            <a:extLst>
              <a:ext uri="{FF2B5EF4-FFF2-40B4-BE49-F238E27FC236}">
                <a16:creationId xmlns:a16="http://schemas.microsoft.com/office/drawing/2014/main" id="{B781C6BC-B23D-48BC-AD44-654DDB8D01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00D60B-86A1-479D-BCE8-06D2C3DBC94E}"/>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B4EC5136-99DA-40B5-8F79-5C3A56D38BA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4F8FB775-26C4-41BA-837C-4478D48D215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4724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2983E-E761-4429-9203-7FE8B2DB67E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21E9B7-62BE-49BA-AC6B-55250D6627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41A3FD-B90A-4C31-BD6B-581F9E2E0E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0D1D55-B722-4968-B171-AF3B462DDA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1085A8-02C2-4E7F-935E-5AEECBAD19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8A5018-8A77-40E8-B159-4894ECF228B1}"/>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8" name="Footer Placeholder 7">
            <a:extLst>
              <a:ext uri="{FF2B5EF4-FFF2-40B4-BE49-F238E27FC236}">
                <a16:creationId xmlns:a16="http://schemas.microsoft.com/office/drawing/2014/main" id="{8AD79441-8908-4461-9FDD-BCE6388370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10" name="Freeform: Shape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6631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11BF3-02E8-4EB7-818E-652B82CF2C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4D3190-B78C-42F1-9D62-F523886BBE51}"/>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4" name="Footer Placeholder 3">
            <a:extLst>
              <a:ext uri="{FF2B5EF4-FFF2-40B4-BE49-F238E27FC236}">
                <a16:creationId xmlns:a16="http://schemas.microsoft.com/office/drawing/2014/main" id="{EA381C40-F9FC-4D58-8508-F0632DF5A0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6" name="Freeform: Shape 5">
            <a:extLst>
              <a:ext uri="{FF2B5EF4-FFF2-40B4-BE49-F238E27FC236}">
                <a16:creationId xmlns:a16="http://schemas.microsoft.com/office/drawing/2014/main" id="{DC13EF9C-0B5A-4364-91AA-E5DD5B536E54}"/>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8F674475-6327-490A-BD7F-084F5C07F2E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7847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024287-C9B9-48AC-8E4D-A282DE2F44F5}"/>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3" name="Footer Placeholder 2">
            <a:extLst>
              <a:ext uri="{FF2B5EF4-FFF2-40B4-BE49-F238E27FC236}">
                <a16:creationId xmlns:a16="http://schemas.microsoft.com/office/drawing/2014/main" id="{2D34C9A2-75A7-4164-B3B8-E6A9D60BA0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5" name="Freeform: Shape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reeform: Shape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05097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FC812-4DB6-4F98-9404-29C191D3BA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2F0855E-0CD6-47DD-B648-4C84C783D7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50082B-17D7-4D61-8AEB-81517D85D2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70783-FF31-4C4E-9196-EB169B209747}"/>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6" name="Footer Placeholder 5">
            <a:extLst>
              <a:ext uri="{FF2B5EF4-FFF2-40B4-BE49-F238E27FC236}">
                <a16:creationId xmlns:a16="http://schemas.microsoft.com/office/drawing/2014/main" id="{7D92E260-747D-40FD-A062-9DD5E6835A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7E50A0-1E05-49C5-88C9-46267751201F}"/>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2C155C63-9F58-4422-B669-F9748628067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385DBA62-0EDB-47AA-86C7-90463BC9B308}"/>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6585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7521-E43D-41D1-B458-26B20DC6DD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472CF2-2653-4B98-A416-D7A0A860EC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6EF87F5-0B10-4AC7-9599-F088C5E796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A07CB7-0520-4D64-B76C-C31AC557832D}"/>
              </a:ext>
            </a:extLst>
          </p:cNvPr>
          <p:cNvSpPr>
            <a:spLocks noGrp="1"/>
          </p:cNvSpPr>
          <p:nvPr>
            <p:ph type="dt" sz="half" idx="10"/>
          </p:nvPr>
        </p:nvSpPr>
        <p:spPr/>
        <p:txBody>
          <a:bodyPr/>
          <a:lstStyle/>
          <a:p>
            <a:fld id="{82EDB8D0-98ED-4B86-9D5F-E61ADC70144D}" type="datetimeFigureOut">
              <a:rPr lang="en-US" smtClean="0"/>
              <a:t>5/5/2020</a:t>
            </a:fld>
            <a:endParaRPr lang="en-US"/>
          </a:p>
        </p:txBody>
      </p:sp>
      <p:sp>
        <p:nvSpPr>
          <p:cNvPr id="6" name="Footer Placeholder 5">
            <a:extLst>
              <a:ext uri="{FF2B5EF4-FFF2-40B4-BE49-F238E27FC236}">
                <a16:creationId xmlns:a16="http://schemas.microsoft.com/office/drawing/2014/main" id="{92EEB226-AD45-45DF-AAB5-5513AE732A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E96AEB-9481-4CCE-B110-FEDD334835B8}"/>
              </a:ext>
            </a:extLst>
          </p:cNvPr>
          <p:cNvSpPr>
            <a:spLocks noGrp="1"/>
          </p:cNvSpPr>
          <p:nvPr>
            <p:ph type="sldNum" sz="quarter" idx="12"/>
          </p:nvPr>
        </p:nvSpPr>
        <p:spPr/>
        <p:txBody>
          <a:bodyPr/>
          <a:lstStyle/>
          <a:p>
            <a:fld id="{4854181D-6920-4594-9A5D-6CE56DC9F8B2}" type="slidenum">
              <a:rPr lang="en-US" smtClean="0"/>
              <a:t>‹#›</a:t>
            </a:fld>
            <a:endParaRPr lang="en-US"/>
          </a:p>
        </p:txBody>
      </p:sp>
      <p:sp>
        <p:nvSpPr>
          <p:cNvPr id="8" name="Freeform: Shape 7">
            <a:extLst>
              <a:ext uri="{FF2B5EF4-FFF2-40B4-BE49-F238E27FC236}">
                <a16:creationId xmlns:a16="http://schemas.microsoft.com/office/drawing/2014/main" id="{6BA9707F-7BCE-464F-BF45-E216527084EE}"/>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BC589723-2CC8-49D1-B4E1-36FECED6A2D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0837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EC5685-19F1-49DA-ADE5-D5D32F165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FC0A4D-22A1-4554-B5DE-887974F4DF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9D5CDC-F2CE-410E-AD13-DDC235C71C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cap="none" spc="0" baseline="0">
                <a:solidFill>
                  <a:schemeClr val="tx1">
                    <a:tint val="75000"/>
                  </a:schemeClr>
                </a:solidFill>
                <a:latin typeface="+mn-lt"/>
              </a:defRPr>
            </a:lvl1pPr>
          </a:lstStyle>
          <a:p>
            <a:fld id="{82EDB8D0-98ED-4B86-9D5F-E61ADC70144D}" type="datetimeFigureOut">
              <a:rPr lang="en-US" smtClean="0"/>
              <a:pPr/>
              <a:t>5/5/2020</a:t>
            </a:fld>
            <a:endParaRPr lang="en-US" dirty="0"/>
          </a:p>
        </p:txBody>
      </p:sp>
      <p:sp>
        <p:nvSpPr>
          <p:cNvPr id="5" name="Footer Placeholder 4">
            <a:extLst>
              <a:ext uri="{FF2B5EF4-FFF2-40B4-BE49-F238E27FC236}">
                <a16:creationId xmlns:a16="http://schemas.microsoft.com/office/drawing/2014/main" id="{9340CD45-794A-4BB0-A427-0CE61AEAF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cap="none" spc="0" baseline="0">
                <a:solidFill>
                  <a:schemeClr val="tx1">
                    <a:tint val="75000"/>
                  </a:schemeClr>
                </a:solidFill>
                <a:latin typeface="+mn-lt"/>
              </a:defRPr>
            </a:lvl1pPr>
          </a:lstStyle>
          <a:p>
            <a:endParaRPr lang="en-US"/>
          </a:p>
        </p:txBody>
      </p:sp>
      <p:sp>
        <p:nvSpPr>
          <p:cNvPr id="6" name="Slide Number Placeholder 5">
            <a:extLst>
              <a:ext uri="{FF2B5EF4-FFF2-40B4-BE49-F238E27FC236}">
                <a16:creationId xmlns:a16="http://schemas.microsoft.com/office/drawing/2014/main" id="{FCB3AB91-9588-4071-92D2-364F4A6ED0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cap="none" spc="0" baseline="0">
                <a:solidFill>
                  <a:schemeClr val="tx1">
                    <a:tint val="75000"/>
                  </a:schemeClr>
                </a:solidFill>
                <a:latin typeface="+mn-lt"/>
              </a:defRPr>
            </a:lvl1pPr>
          </a:lstStyle>
          <a:p>
            <a:fld id="{4854181D-6920-4594-9A5D-6CE56DC9F8B2}" type="slidenum">
              <a:rPr lang="en-US" smtClean="0"/>
              <a:pPr/>
              <a:t>‹#›</a:t>
            </a:fld>
            <a:endParaRPr lang="en-US"/>
          </a:p>
        </p:txBody>
      </p:sp>
    </p:spTree>
    <p:extLst>
      <p:ext uri="{BB962C8B-B14F-4D97-AF65-F5344CB8AC3E}">
        <p14:creationId xmlns:p14="http://schemas.microsoft.com/office/powerpoint/2010/main" val="2905996006"/>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62" r:id="rId5"/>
    <p:sldLayoutId id="2147483667" r:id="rId6"/>
    <p:sldLayoutId id="2147483663" r:id="rId7"/>
    <p:sldLayoutId id="2147483664" r:id="rId8"/>
    <p:sldLayoutId id="2147483665" r:id="rId9"/>
    <p:sldLayoutId id="2147483666"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F8A656C-0806-4677-A38B-DA5DF0F3C4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467"/>
            <a:ext cx="12191999" cy="686646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2">
            <a:extLst>
              <a:ext uri="{FF2B5EF4-FFF2-40B4-BE49-F238E27FC236}">
                <a16:creationId xmlns:a16="http://schemas.microsoft.com/office/drawing/2014/main" id="{2EAFBA52-202B-4B75-B2A3-C712843569E5}"/>
              </a:ext>
            </a:extLst>
          </p:cNvPr>
          <p:cNvPicPr>
            <a:picLocks noChangeAspect="1"/>
          </p:cNvPicPr>
          <p:nvPr/>
        </p:nvPicPr>
        <p:blipFill rotWithShape="1">
          <a:blip r:embed="rId2">
            <a:alphaModFix amt="55000"/>
          </a:blip>
          <a:srcRect t="12791"/>
          <a:stretch/>
        </p:blipFill>
        <p:spPr>
          <a:xfrm>
            <a:off x="20" y="10"/>
            <a:ext cx="12191980" cy="6857990"/>
          </a:xfrm>
          <a:prstGeom prst="rect">
            <a:avLst/>
          </a:prstGeom>
        </p:spPr>
      </p:pic>
      <p:sp>
        <p:nvSpPr>
          <p:cNvPr id="10" name="Rectangle: Rounded Corners 9">
            <a:extLst>
              <a:ext uri="{FF2B5EF4-FFF2-40B4-BE49-F238E27FC236}">
                <a16:creationId xmlns:a16="http://schemas.microsoft.com/office/drawing/2014/main" id="{9BEF8C6D-8BB3-473A-9607-D7381CC5C0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7537" y="643467"/>
            <a:ext cx="5520995" cy="5215839"/>
          </a:xfrm>
          <a:prstGeom prst="roundRect">
            <a:avLst>
              <a:gd name="adj" fmla="val 265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6FDF200-7259-4F5C-8E0D-E802902A2ECD}"/>
              </a:ext>
            </a:extLst>
          </p:cNvPr>
          <p:cNvSpPr>
            <a:spLocks noGrp="1"/>
          </p:cNvSpPr>
          <p:nvPr>
            <p:ph type="ctrTitle"/>
          </p:nvPr>
        </p:nvSpPr>
        <p:spPr>
          <a:xfrm>
            <a:off x="6257047" y="795509"/>
            <a:ext cx="5037616" cy="3011340"/>
          </a:xfrm>
        </p:spPr>
        <p:txBody>
          <a:bodyPr>
            <a:normAutofit/>
          </a:bodyPr>
          <a:lstStyle/>
          <a:p>
            <a:r>
              <a:rPr lang="sr-Latn-ME" dirty="0"/>
              <a:t>Regulacija endokrinih funkcija</a:t>
            </a:r>
            <a:endParaRPr lang="en-GB" dirty="0"/>
          </a:p>
        </p:txBody>
      </p:sp>
      <p:sp>
        <p:nvSpPr>
          <p:cNvPr id="12" name="Arc 11">
            <a:extLst>
              <a:ext uri="{FF2B5EF4-FFF2-40B4-BE49-F238E27FC236}">
                <a16:creationId xmlns:a16="http://schemas.microsoft.com/office/drawing/2014/main" id="{DCFDFFB9-D302-4A05-A770-D332322547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06764" y="906791"/>
            <a:ext cx="2987899" cy="2987899"/>
          </a:xfrm>
          <a:prstGeom prst="arc">
            <a:avLst>
              <a:gd name="adj1" fmla="val 16200000"/>
              <a:gd name="adj2" fmla="val 114657"/>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00040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61D2CE8-766B-43BE-8ADF-A79B79F9EFC4}"/>
              </a:ext>
            </a:extLst>
          </p:cNvPr>
          <p:cNvPicPr>
            <a:picLocks noChangeAspect="1"/>
          </p:cNvPicPr>
          <p:nvPr/>
        </p:nvPicPr>
        <p:blipFill>
          <a:blip r:embed="rId2"/>
          <a:stretch>
            <a:fillRect/>
          </a:stretch>
        </p:blipFill>
        <p:spPr>
          <a:xfrm>
            <a:off x="1790700" y="523875"/>
            <a:ext cx="8496300" cy="6210299"/>
          </a:xfrm>
          <a:prstGeom prst="rect">
            <a:avLst/>
          </a:prstGeom>
        </p:spPr>
      </p:pic>
    </p:spTree>
    <p:extLst>
      <p:ext uri="{BB962C8B-B14F-4D97-AF65-F5344CB8AC3E}">
        <p14:creationId xmlns:p14="http://schemas.microsoft.com/office/powerpoint/2010/main" val="4285368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39A3664-7380-429A-9DF7-E10AEE60BF09}"/>
              </a:ext>
            </a:extLst>
          </p:cNvPr>
          <p:cNvSpPr>
            <a:spLocks noGrp="1"/>
          </p:cNvSpPr>
          <p:nvPr>
            <p:ph type="title"/>
          </p:nvPr>
        </p:nvSpPr>
        <p:spPr>
          <a:xfrm>
            <a:off x="838200" y="365125"/>
            <a:ext cx="10515600" cy="1325563"/>
          </a:xfrm>
        </p:spPr>
        <p:txBody>
          <a:bodyPr>
            <a:normAutofit/>
          </a:bodyPr>
          <a:lstStyle/>
          <a:p>
            <a:r>
              <a:rPr lang="sr-Latn-ME" dirty="0"/>
              <a:t>Prednji režanj hipofize - hormoni</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CB690BC-F76F-4232-9E91-A38F5D52498F}"/>
              </a:ext>
            </a:extLst>
          </p:cNvPr>
          <p:cNvSpPr>
            <a:spLocks noGrp="1"/>
          </p:cNvSpPr>
          <p:nvPr>
            <p:ph idx="1"/>
          </p:nvPr>
        </p:nvSpPr>
        <p:spPr>
          <a:xfrm>
            <a:off x="838200" y="1825625"/>
            <a:ext cx="10515600" cy="3859742"/>
          </a:xfrm>
        </p:spPr>
        <p:txBody>
          <a:bodyPr>
            <a:normAutofit/>
          </a:bodyPr>
          <a:lstStyle/>
          <a:p>
            <a:pPr marL="0" indent="0">
              <a:buNone/>
            </a:pPr>
            <a:r>
              <a:rPr lang="sr-Latn-ME" sz="2600"/>
              <a:t>To su:</a:t>
            </a:r>
          </a:p>
          <a:p>
            <a:pPr marL="514350" indent="-514350">
              <a:buFont typeface="+mj-lt"/>
              <a:buAutoNum type="arabicPeriod"/>
            </a:pPr>
            <a:r>
              <a:rPr lang="sr-Latn-ME" sz="2600"/>
              <a:t>TRH – tireotropni hormon</a:t>
            </a:r>
          </a:p>
          <a:p>
            <a:pPr marL="514350" indent="-514350">
              <a:buFont typeface="+mj-lt"/>
              <a:buAutoNum type="arabicPeriod"/>
            </a:pPr>
            <a:r>
              <a:rPr lang="sr-Latn-ME" sz="2600"/>
              <a:t>CRH– adrenokortikotropni hormon</a:t>
            </a:r>
          </a:p>
          <a:p>
            <a:pPr marL="514350" indent="-514350">
              <a:buFont typeface="+mj-lt"/>
              <a:buAutoNum type="arabicPeriod"/>
            </a:pPr>
            <a:r>
              <a:rPr lang="sr-Latn-ME" sz="2600"/>
              <a:t>FSH – folukulostimulišući hormon</a:t>
            </a:r>
          </a:p>
          <a:p>
            <a:pPr marL="514350" indent="-514350">
              <a:buFont typeface="+mj-lt"/>
              <a:buAutoNum type="arabicPeriod"/>
            </a:pPr>
            <a:r>
              <a:rPr lang="sr-Latn-ME" sz="2600"/>
              <a:t>LH – luteinizirajući hormon</a:t>
            </a:r>
          </a:p>
          <a:p>
            <a:pPr marL="514350" indent="-514350">
              <a:buFont typeface="+mj-lt"/>
              <a:buAutoNum type="arabicPeriod"/>
            </a:pPr>
            <a:r>
              <a:rPr lang="sr-Latn-ME" sz="2600"/>
              <a:t>Prolaktin</a:t>
            </a:r>
          </a:p>
          <a:p>
            <a:pPr marL="514350" indent="-514350">
              <a:buFont typeface="+mj-lt"/>
              <a:buAutoNum type="arabicPeriod"/>
            </a:pPr>
            <a:r>
              <a:rPr lang="sr-Latn-ME" sz="2600"/>
              <a:t>GH – hormon rasta</a:t>
            </a:r>
          </a:p>
          <a:p>
            <a:pPr marL="514350" indent="-514350">
              <a:buFont typeface="+mj-lt"/>
              <a:buAutoNum type="arabicPeriod"/>
            </a:pPr>
            <a:r>
              <a:rPr lang="sr-Latn-ME" sz="2600"/>
              <a:t>MSH – melanostimulišući hormon</a:t>
            </a:r>
            <a:endParaRPr lang="en-GB" sz="260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3597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01F4456-0ED8-44D0-8186-F9C79B794BC7}"/>
              </a:ext>
            </a:extLst>
          </p:cNvPr>
          <p:cNvSpPr>
            <a:spLocks noGrp="1"/>
          </p:cNvSpPr>
          <p:nvPr>
            <p:ph idx="1"/>
          </p:nvPr>
        </p:nvSpPr>
        <p:spPr>
          <a:xfrm>
            <a:off x="838200" y="1825625"/>
            <a:ext cx="5558489" cy="4351338"/>
          </a:xfrm>
        </p:spPr>
        <p:txBody>
          <a:bodyPr>
            <a:normAutofit/>
          </a:bodyPr>
          <a:lstStyle/>
          <a:p>
            <a:pPr marL="0" indent="0">
              <a:buNone/>
            </a:pPr>
            <a:r>
              <a:rPr lang="sr-Latn-ME" dirty="0"/>
              <a:t>Svi hormoni prednjeg režnja se označavaju i kao </a:t>
            </a:r>
            <a:r>
              <a:rPr lang="sr-Latn-ME" i="1" dirty="0">
                <a:effectLst>
                  <a:outerShdw blurRad="38100" dist="38100" dir="2700000" algn="tl">
                    <a:srgbClr val="000000">
                      <a:alpha val="43137"/>
                    </a:srgbClr>
                  </a:outerShdw>
                </a:effectLst>
              </a:rPr>
              <a:t>tropni hormoni </a:t>
            </a:r>
            <a:r>
              <a:rPr lang="sr-Latn-ME" dirty="0"/>
              <a:t>obzirom da aktiviraju ili uključuju („turn-on“) endokrine žlijezde ili pak podržavaju funkcionisanje drugih organa. </a:t>
            </a:r>
            <a:endParaRPr lang="en-GB" dirty="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9719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A22E66-F494-489D-940D-E68EC088A69D}"/>
              </a:ext>
            </a:extLst>
          </p:cNvPr>
          <p:cNvSpPr>
            <a:spLocks noGrp="1"/>
          </p:cNvSpPr>
          <p:nvPr>
            <p:ph sz="half" idx="1"/>
          </p:nvPr>
        </p:nvSpPr>
        <p:spPr>
          <a:xfrm>
            <a:off x="838200" y="852256"/>
            <a:ext cx="5181600" cy="5324707"/>
          </a:xfrm>
        </p:spPr>
        <p:txBody>
          <a:bodyPr>
            <a:normAutofit lnSpcReduction="10000"/>
          </a:bodyPr>
          <a:lstStyle/>
          <a:p>
            <a:pPr marL="0" indent="0">
              <a:buNone/>
            </a:pPr>
            <a:r>
              <a:rPr lang="sr-Latn-ME" b="1" dirty="0">
                <a:effectLst>
                  <a:outerShdw blurRad="38100" dist="38100" dir="2700000" algn="tl">
                    <a:srgbClr val="000000">
                      <a:alpha val="43137"/>
                    </a:srgbClr>
                  </a:outerShdw>
                </a:effectLst>
              </a:rPr>
              <a:t>TRH</a:t>
            </a:r>
          </a:p>
          <a:p>
            <a:pPr marL="0" indent="0">
              <a:buNone/>
            </a:pPr>
            <a:r>
              <a:rPr lang="sr-Latn-ME" dirty="0"/>
              <a:t>Reguliše rad štitne žlijezde, a oslobađa se djelovanjem tireotropnog realising hormona (TRH) hipotalamusa. </a:t>
            </a:r>
          </a:p>
          <a:p>
            <a:pPr marL="0" indent="0">
              <a:buNone/>
            </a:pPr>
            <a:r>
              <a:rPr lang="sr-Latn-ME" dirty="0"/>
              <a:t>Kada koncentracije hormona T3 i T4 rastu u cirkulaciji smanjuje se sinteza i sekrecija TRH i TSH</a:t>
            </a:r>
            <a:endParaRPr lang="en-GB" dirty="0"/>
          </a:p>
        </p:txBody>
      </p:sp>
      <p:sp>
        <p:nvSpPr>
          <p:cNvPr id="4" name="Content Placeholder 3">
            <a:extLst>
              <a:ext uri="{FF2B5EF4-FFF2-40B4-BE49-F238E27FC236}">
                <a16:creationId xmlns:a16="http://schemas.microsoft.com/office/drawing/2014/main" id="{8D964F6B-2808-449C-B3AE-D6A8C05A9994}"/>
              </a:ext>
            </a:extLst>
          </p:cNvPr>
          <p:cNvSpPr>
            <a:spLocks noGrp="1"/>
          </p:cNvSpPr>
          <p:nvPr>
            <p:ph sz="half" idx="2"/>
          </p:nvPr>
        </p:nvSpPr>
        <p:spPr>
          <a:xfrm>
            <a:off x="6172200" y="852256"/>
            <a:ext cx="5181600" cy="5324707"/>
          </a:xfrm>
        </p:spPr>
        <p:txBody>
          <a:bodyPr>
            <a:normAutofit lnSpcReduction="10000"/>
          </a:bodyPr>
          <a:lstStyle/>
          <a:p>
            <a:pPr marL="0" indent="0">
              <a:buNone/>
            </a:pPr>
            <a:r>
              <a:rPr lang="sr-Latn-ME" b="1" dirty="0">
                <a:effectLst>
                  <a:outerShdw blurRad="38100" dist="38100" dir="2700000" algn="tl">
                    <a:srgbClr val="000000">
                      <a:alpha val="43137"/>
                    </a:srgbClr>
                  </a:outerShdw>
                </a:effectLst>
              </a:rPr>
              <a:t>CRH</a:t>
            </a:r>
          </a:p>
          <a:p>
            <a:pPr marL="0" indent="0">
              <a:buNone/>
            </a:pPr>
            <a:r>
              <a:rPr lang="sr-Latn-ME" dirty="0"/>
              <a:t>Kortikotropin koji reguliše rad hormona kore nadbubrega (glukokortikoida koji regfulišu metabolizam glukoze).</a:t>
            </a:r>
          </a:p>
          <a:p>
            <a:pPr marL="0" indent="0">
              <a:buNone/>
            </a:pPr>
            <a:r>
              <a:rPr lang="sr-Latn-ME" dirty="0"/>
              <a:t>ACTH se odlobađa nakon sekrecije i sinteze kortikotropnog realizing hormona (CRH).</a:t>
            </a:r>
          </a:p>
          <a:p>
            <a:pPr marL="0" indent="0">
              <a:buNone/>
            </a:pPr>
            <a:r>
              <a:rPr lang="sr-Latn-ME" dirty="0"/>
              <a:t>Kada koncentracije glukokortioida u krvi rastu tako se smanjuje sekrecija i sinteza CRH i ACTH.</a:t>
            </a:r>
          </a:p>
        </p:txBody>
      </p:sp>
    </p:spTree>
    <p:extLst>
      <p:ext uri="{BB962C8B-B14F-4D97-AF65-F5344CB8AC3E}">
        <p14:creationId xmlns:p14="http://schemas.microsoft.com/office/powerpoint/2010/main" val="20405937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3DBC77-5370-42F6-8219-D32FFB18A414}"/>
              </a:ext>
            </a:extLst>
          </p:cNvPr>
          <p:cNvSpPr>
            <a:spLocks noGrp="1"/>
          </p:cNvSpPr>
          <p:nvPr>
            <p:ph sz="half" idx="1"/>
          </p:nvPr>
        </p:nvSpPr>
        <p:spPr>
          <a:xfrm>
            <a:off x="713912" y="1846555"/>
            <a:ext cx="5181600" cy="3151573"/>
          </a:xfrm>
        </p:spPr>
        <p:txBody>
          <a:bodyPr>
            <a:normAutofit fontScale="92500" lnSpcReduction="10000"/>
          </a:bodyPr>
          <a:lstStyle/>
          <a:p>
            <a:pPr marL="0" indent="0">
              <a:buNone/>
            </a:pPr>
            <a:r>
              <a:rPr lang="sr-Latn-ME" dirty="0"/>
              <a:t>Gonadotropni hormoni (FSH i LH) se sintetišu i sekretuju u gonadama pod kontrolom gonadotropnog realizing hormona (GnRH). </a:t>
            </a:r>
          </a:p>
          <a:p>
            <a:pPr marL="0" indent="0">
              <a:buNone/>
            </a:pPr>
            <a:r>
              <a:rPr lang="sr-Latn-ME" dirty="0"/>
              <a:t>Njhove smanjene koncentracije u djetinjstvu se manifestuju kao hipogonadizam. </a:t>
            </a:r>
            <a:endParaRPr lang="en-GB" dirty="0"/>
          </a:p>
        </p:txBody>
      </p:sp>
      <p:sp>
        <p:nvSpPr>
          <p:cNvPr id="4" name="Content Placeholder 3">
            <a:extLst>
              <a:ext uri="{FF2B5EF4-FFF2-40B4-BE49-F238E27FC236}">
                <a16:creationId xmlns:a16="http://schemas.microsoft.com/office/drawing/2014/main" id="{556D2537-0B0E-46DC-8429-6FE7F0A261BF}"/>
              </a:ext>
            </a:extLst>
          </p:cNvPr>
          <p:cNvSpPr>
            <a:spLocks noGrp="1"/>
          </p:cNvSpPr>
          <p:nvPr>
            <p:ph sz="half" idx="2"/>
          </p:nvPr>
        </p:nvSpPr>
        <p:spPr>
          <a:xfrm>
            <a:off x="6172200" y="745724"/>
            <a:ext cx="5181600" cy="5431239"/>
          </a:xfrm>
        </p:spPr>
        <p:txBody>
          <a:bodyPr>
            <a:normAutofit fontScale="92500" lnSpcReduction="10000"/>
          </a:bodyPr>
          <a:lstStyle/>
          <a:p>
            <a:pPr marL="0" indent="0">
              <a:buNone/>
            </a:pPr>
            <a:r>
              <a:rPr lang="sr-Latn-ME" dirty="0"/>
              <a:t>FSH (stimuliše razvoj folikula na jajnicima) zajedno sa LH (koji sekretuju ćelije žutog tijela koji nastaju nakon pucanja De Grafovog folikula) stimulišu sintezi i sekreciju estrogena u ćelijama jajnika. </a:t>
            </a:r>
          </a:p>
          <a:p>
            <a:pPr marL="0" indent="0">
              <a:buNone/>
            </a:pPr>
            <a:r>
              <a:rPr lang="sr-Latn-ME" dirty="0"/>
              <a:t>FSH kod muškaraca je značajan za sazrijevanje sperme. </a:t>
            </a:r>
          </a:p>
          <a:p>
            <a:pPr marL="0" indent="0">
              <a:buNone/>
            </a:pPr>
            <a:r>
              <a:rPr lang="sr-Latn-ME" dirty="0"/>
              <a:t>LH – promoviše sekreciju progestagena.</a:t>
            </a:r>
          </a:p>
          <a:p>
            <a:pPr marL="0" indent="0">
              <a:buNone/>
            </a:pPr>
            <a:r>
              <a:rPr lang="sr-Latn-ME" dirty="0"/>
              <a:t>Kod muškaraca intersticijalne ćelije sintetišu i sekretuju androgene hormone (Leidigove ćelije u seminifernim tubulima)</a:t>
            </a:r>
            <a:endParaRPr lang="en-GB" dirty="0"/>
          </a:p>
        </p:txBody>
      </p:sp>
    </p:spTree>
    <p:extLst>
      <p:ext uri="{BB962C8B-B14F-4D97-AF65-F5344CB8AC3E}">
        <p14:creationId xmlns:p14="http://schemas.microsoft.com/office/powerpoint/2010/main" val="3602131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927EC62-F3D3-4CD9-A4B2-1722755A0716}"/>
              </a:ext>
            </a:extLst>
          </p:cNvPr>
          <p:cNvSpPr>
            <a:spLocks noGrp="1"/>
          </p:cNvSpPr>
          <p:nvPr>
            <p:ph sz="half" idx="1"/>
          </p:nvPr>
        </p:nvSpPr>
        <p:spPr>
          <a:xfrm>
            <a:off x="838200" y="790113"/>
            <a:ext cx="5181600" cy="5386850"/>
          </a:xfrm>
        </p:spPr>
        <p:txBody>
          <a:bodyPr>
            <a:normAutofit fontScale="92500" lnSpcReduction="10000"/>
          </a:bodyPr>
          <a:lstStyle/>
          <a:p>
            <a:pPr marL="0" indent="0">
              <a:buNone/>
            </a:pPr>
            <a:r>
              <a:rPr lang="sr-Latn-ME" b="1" dirty="0">
                <a:effectLst>
                  <a:outerShdw blurRad="38100" dist="38100" dir="2700000" algn="tl">
                    <a:srgbClr val="000000">
                      <a:alpha val="43137"/>
                    </a:srgbClr>
                  </a:outerShdw>
                </a:effectLst>
              </a:rPr>
              <a:t>Prolaktin (PRL)</a:t>
            </a:r>
          </a:p>
          <a:p>
            <a:pPr marL="0" indent="0">
              <a:buNone/>
            </a:pPr>
            <a:r>
              <a:rPr lang="sr-Latn-ME" dirty="0"/>
              <a:t>Važan hormon za razvoj mliječnih žlijezda, stimuliše produkciju mlijeka u periodu dojenja kod žena.</a:t>
            </a:r>
          </a:p>
          <a:p>
            <a:pPr marL="0" indent="0">
              <a:buNone/>
            </a:pPr>
            <a:r>
              <a:rPr lang="sr-Latn-ME" dirty="0"/>
              <a:t>Kod muškaraca je značajan za kontrolu sekrecije i sinteze androgenih hormona jer povećava senzitivnost intersticijalnih ćelija na LH.</a:t>
            </a:r>
          </a:p>
          <a:p>
            <a:pPr marL="0" indent="0">
              <a:buNone/>
            </a:pPr>
            <a:r>
              <a:rPr lang="sr-Latn-ME" dirty="0"/>
              <a:t>Produkcije PRL je inhibisana djelovanjem PRL-inhibitornog hormona, gdje Dopamin ima ulogu neurotransmitera.  </a:t>
            </a:r>
            <a:endParaRPr lang="en-GB" dirty="0"/>
          </a:p>
        </p:txBody>
      </p:sp>
      <p:sp>
        <p:nvSpPr>
          <p:cNvPr id="4" name="Content Placeholder 3">
            <a:extLst>
              <a:ext uri="{FF2B5EF4-FFF2-40B4-BE49-F238E27FC236}">
                <a16:creationId xmlns:a16="http://schemas.microsoft.com/office/drawing/2014/main" id="{6B9F6DE2-8EFF-4D40-962D-5B0203DE9E58}"/>
              </a:ext>
            </a:extLst>
          </p:cNvPr>
          <p:cNvSpPr>
            <a:spLocks noGrp="1"/>
          </p:cNvSpPr>
          <p:nvPr>
            <p:ph sz="half" idx="2"/>
          </p:nvPr>
        </p:nvSpPr>
        <p:spPr>
          <a:xfrm>
            <a:off x="6172200" y="790113"/>
            <a:ext cx="5181600" cy="5386850"/>
          </a:xfrm>
        </p:spPr>
        <p:txBody>
          <a:bodyPr>
            <a:normAutofit fontScale="92500" lnSpcReduction="10000"/>
          </a:bodyPr>
          <a:lstStyle/>
          <a:p>
            <a:pPr marL="0" indent="0">
              <a:buNone/>
            </a:pPr>
            <a:r>
              <a:rPr lang="sr-Latn-ME" b="1" dirty="0">
                <a:effectLst>
                  <a:outerShdw blurRad="38100" dist="38100" dir="2700000" algn="tl">
                    <a:srgbClr val="000000">
                      <a:alpha val="43137"/>
                    </a:srgbClr>
                  </a:outerShdw>
                </a:effectLst>
              </a:rPr>
              <a:t>Hormon rasta – somatotropni hormon</a:t>
            </a:r>
          </a:p>
          <a:p>
            <a:pPr marL="0" indent="0">
              <a:buNone/>
            </a:pPr>
            <a:r>
              <a:rPr lang="sr-Latn-ME" dirty="0"/>
              <a:t>Stimuliše rast ćelija i njihovu replikaciju kroz akceleraciju proteinske sinteze u njima. Posebno senzitivna tkiva su: skeletni mišići i hondrociti. </a:t>
            </a:r>
          </a:p>
          <a:p>
            <a:pPr marL="0" indent="0">
              <a:buNone/>
            </a:pPr>
            <a:r>
              <a:rPr lang="sr-Latn-ME" dirty="0"/>
              <a:t>Mehanizam djelovanja je dvojak:</a:t>
            </a:r>
          </a:p>
          <a:p>
            <a:pPr>
              <a:buFont typeface="Wingdings" panose="05000000000000000000" pitchFamily="2" charset="2"/>
              <a:buChar char="ü"/>
            </a:pPr>
            <a:r>
              <a:rPr lang="sr-Latn-ME" dirty="0"/>
              <a:t>Indirektni – stimulišući hepatocite da sintetišu Insulinu sličan hormon rasta (IGF) stimuliše sintezu novih proteina nakon unosa glukoze i amino kisjelina obrokom – stimuliše sintezu proteina i ćelijski rast</a:t>
            </a:r>
            <a:endParaRPr lang="en-GB"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659820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50C86D-036A-4C98-814B-6143CA13C95B}"/>
              </a:ext>
            </a:extLst>
          </p:cNvPr>
          <p:cNvSpPr>
            <a:spLocks noGrp="1"/>
          </p:cNvSpPr>
          <p:nvPr>
            <p:ph sz="half" idx="1"/>
          </p:nvPr>
        </p:nvSpPr>
        <p:spPr>
          <a:xfrm>
            <a:off x="470517" y="585926"/>
            <a:ext cx="5549283" cy="5939161"/>
          </a:xfrm>
        </p:spPr>
        <p:txBody>
          <a:bodyPr>
            <a:normAutofit fontScale="85000" lnSpcReduction="10000"/>
          </a:bodyPr>
          <a:lstStyle/>
          <a:p>
            <a:pPr>
              <a:buFont typeface="Wingdings" panose="05000000000000000000" pitchFamily="2" charset="2"/>
              <a:buChar char="ü"/>
            </a:pPr>
            <a:r>
              <a:rPr lang="sr-Latn-ME" dirty="0"/>
              <a:t> direktni – selektivniji mehanizmi koji aktiviraju ankon što se koncentracije glukoze i aminokisjelina vrate na normalu nakon obroka. Djeluje na:</a:t>
            </a:r>
          </a:p>
          <a:p>
            <a:pPr>
              <a:buFont typeface="Wingdings" panose="05000000000000000000" pitchFamily="2" charset="2"/>
              <a:buChar char="ü"/>
            </a:pPr>
            <a:r>
              <a:rPr lang="sr-Latn-ME" dirty="0"/>
              <a:t>Epitelne ćelije vezivnog tkiva – stimuliše diferencijaciju stem ćelija</a:t>
            </a:r>
          </a:p>
          <a:p>
            <a:pPr>
              <a:buFont typeface="Wingdings" panose="05000000000000000000" pitchFamily="2" charset="2"/>
              <a:buChar char="ü"/>
            </a:pPr>
            <a:r>
              <a:rPr lang="sr-Latn-ME" dirty="0"/>
              <a:t>Masne ćelije – razlažu deponovane trigliceride i oslobađaju masne kisjeline u cirkulaciju čime se štedi glukoza u organizmu – glukoza sparing efekat</a:t>
            </a:r>
          </a:p>
          <a:p>
            <a:pPr>
              <a:buFont typeface="Wingdings" panose="05000000000000000000" pitchFamily="2" charset="2"/>
              <a:buChar char="ü"/>
            </a:pPr>
            <a:r>
              <a:rPr lang="sr-Latn-ME" dirty="0"/>
              <a:t>Hepatocite – razlaganje depoa glikogena čime dopremaju glukozu u cirkulaciju - diabetogeni efekat </a:t>
            </a:r>
          </a:p>
          <a:p>
            <a:pPr>
              <a:buFont typeface="Wingdings" panose="05000000000000000000" pitchFamily="2" charset="2"/>
              <a:buChar char="ü"/>
            </a:pPr>
            <a:endParaRPr lang="sr-Latn-ME" dirty="0"/>
          </a:p>
          <a:p>
            <a:pPr marL="0" indent="0">
              <a:buNone/>
            </a:pPr>
            <a:r>
              <a:rPr lang="sr-Latn-ME" dirty="0"/>
              <a:t> </a:t>
            </a:r>
          </a:p>
          <a:p>
            <a:pPr marL="0" indent="0">
              <a:buNone/>
            </a:pPr>
            <a:r>
              <a:rPr lang="sr-Latn-ME" dirty="0"/>
              <a:t> </a:t>
            </a:r>
            <a:endParaRPr lang="en-GB" dirty="0"/>
          </a:p>
        </p:txBody>
      </p:sp>
      <p:sp>
        <p:nvSpPr>
          <p:cNvPr id="4" name="Content Placeholder 3">
            <a:extLst>
              <a:ext uri="{FF2B5EF4-FFF2-40B4-BE49-F238E27FC236}">
                <a16:creationId xmlns:a16="http://schemas.microsoft.com/office/drawing/2014/main" id="{C73C2EB1-0D09-4707-A4F5-2EFD9B34DA7F}"/>
              </a:ext>
            </a:extLst>
          </p:cNvPr>
          <p:cNvSpPr>
            <a:spLocks noGrp="1"/>
          </p:cNvSpPr>
          <p:nvPr>
            <p:ph sz="half" idx="2"/>
          </p:nvPr>
        </p:nvSpPr>
        <p:spPr>
          <a:xfrm>
            <a:off x="6172202" y="1795508"/>
            <a:ext cx="5181600" cy="3266983"/>
          </a:xfrm>
        </p:spPr>
        <p:txBody>
          <a:bodyPr>
            <a:normAutofit fontScale="85000" lnSpcReduction="10000"/>
          </a:bodyPr>
          <a:lstStyle/>
          <a:p>
            <a:pPr marL="0" indent="0">
              <a:buNone/>
            </a:pPr>
            <a:r>
              <a:rPr lang="sr-Latn-ME" b="1" dirty="0">
                <a:effectLst>
                  <a:outerShdw blurRad="38100" dist="38100" dir="2700000" algn="tl">
                    <a:srgbClr val="000000">
                      <a:alpha val="43137"/>
                    </a:srgbClr>
                  </a:outerShdw>
                </a:effectLst>
              </a:rPr>
              <a:t>MSH ili melanotropni hormon</a:t>
            </a:r>
          </a:p>
          <a:p>
            <a:pPr marL="0" indent="0">
              <a:buNone/>
            </a:pPr>
            <a:r>
              <a:rPr lang="sr-Latn-ME" dirty="0"/>
              <a:t>Stimuliše stvaranje pigmenta melanina u koži, a njegovo oslobađanje je inhibirano djelovanjem dopamina.</a:t>
            </a:r>
            <a:endParaRPr lang="en-GB" dirty="0"/>
          </a:p>
        </p:txBody>
      </p:sp>
    </p:spTree>
    <p:extLst>
      <p:ext uri="{BB962C8B-B14F-4D97-AF65-F5344CB8AC3E}">
        <p14:creationId xmlns:p14="http://schemas.microsoft.com/office/powerpoint/2010/main" val="30978538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DE9E9A7-09D1-4AA0-B27C-A155422664FF}"/>
              </a:ext>
            </a:extLst>
          </p:cNvPr>
          <p:cNvSpPr>
            <a:spLocks noGrp="1"/>
          </p:cNvSpPr>
          <p:nvPr>
            <p:ph type="title"/>
          </p:nvPr>
        </p:nvSpPr>
        <p:spPr>
          <a:xfrm>
            <a:off x="838200" y="365125"/>
            <a:ext cx="10515600" cy="1325563"/>
          </a:xfrm>
        </p:spPr>
        <p:txBody>
          <a:bodyPr>
            <a:normAutofit/>
          </a:bodyPr>
          <a:lstStyle/>
          <a:p>
            <a:r>
              <a:rPr lang="sr-Latn-ME" dirty="0"/>
              <a:t>Hormoni zadnjeg režnja hipofize</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A00D6EE-B49D-4E55-82C7-41B763B8FE8D}"/>
              </a:ext>
            </a:extLst>
          </p:cNvPr>
          <p:cNvSpPr>
            <a:spLocks noGrp="1"/>
          </p:cNvSpPr>
          <p:nvPr>
            <p:ph idx="1"/>
          </p:nvPr>
        </p:nvSpPr>
        <p:spPr>
          <a:xfrm>
            <a:off x="838200" y="1825625"/>
            <a:ext cx="10515600" cy="3859742"/>
          </a:xfrm>
        </p:spPr>
        <p:txBody>
          <a:bodyPr>
            <a:normAutofit/>
          </a:bodyPr>
          <a:lstStyle/>
          <a:p>
            <a:pPr marL="514350" indent="-514350">
              <a:buFont typeface="+mj-lt"/>
              <a:buAutoNum type="arabicPeriod"/>
            </a:pPr>
            <a:r>
              <a:rPr lang="sr-Latn-ME" dirty="0"/>
              <a:t>ADH (antidiuretski hormon) – reaguje na povećanje koncentracije elektrolita u krvi ili na smanjenje volumena cirkulišuće krvi ili pad TA. Pad koncentracije elektrolita direktno stimuliše direktno sekretorne neurone (osmoreceptori). </a:t>
            </a:r>
          </a:p>
          <a:p>
            <a:pPr marL="514350" indent="-514350">
              <a:buFont typeface="+mj-lt"/>
              <a:buAutoNum type="arabicPeriod"/>
            </a:pPr>
            <a:r>
              <a:rPr lang="sr-Latn-ME" dirty="0"/>
              <a:t>Oksitocin – stimuliše kontakcije glatkih mišića uterusa tokom poroda, ali i mioepitelnih ćelija tokom dojenja kod žena, odnosno stimuliše kontrakkcije glatkih mišića seminovoda i prostate kod muškaraca.</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85555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E77DF59-07C4-4607-BB6C-F45AD195999D}"/>
              </a:ext>
            </a:extLst>
          </p:cNvPr>
          <p:cNvPicPr>
            <a:picLocks noChangeAspect="1"/>
          </p:cNvPicPr>
          <p:nvPr/>
        </p:nvPicPr>
        <p:blipFill>
          <a:blip r:embed="rId2"/>
          <a:stretch>
            <a:fillRect/>
          </a:stretch>
        </p:blipFill>
        <p:spPr>
          <a:xfrm>
            <a:off x="1252833" y="0"/>
            <a:ext cx="9686334" cy="6858000"/>
          </a:xfrm>
          <a:prstGeom prst="rect">
            <a:avLst/>
          </a:prstGeom>
        </p:spPr>
      </p:pic>
    </p:spTree>
    <p:extLst>
      <p:ext uri="{BB962C8B-B14F-4D97-AF65-F5344CB8AC3E}">
        <p14:creationId xmlns:p14="http://schemas.microsoft.com/office/powerpoint/2010/main" val="80545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53AAB95-E092-494B-8D25-F14A759C0B19}"/>
              </a:ext>
            </a:extLst>
          </p:cNvPr>
          <p:cNvSpPr>
            <a:spLocks noGrp="1"/>
          </p:cNvSpPr>
          <p:nvPr>
            <p:ph type="title"/>
          </p:nvPr>
        </p:nvSpPr>
        <p:spPr>
          <a:xfrm>
            <a:off x="838200" y="365125"/>
            <a:ext cx="10515600" cy="1325563"/>
          </a:xfrm>
        </p:spPr>
        <p:txBody>
          <a:bodyPr>
            <a:normAutofit/>
          </a:bodyPr>
          <a:lstStyle/>
          <a:p>
            <a:r>
              <a:rPr lang="sr-Latn-ME" dirty="0"/>
              <a:t>Hormoni štitne žlijezde</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B09A1FF-80B7-49F2-9CEF-1C81DEF15E73}"/>
              </a:ext>
            </a:extLst>
          </p:cNvPr>
          <p:cNvSpPr>
            <a:spLocks noGrp="1"/>
          </p:cNvSpPr>
          <p:nvPr>
            <p:ph idx="1"/>
          </p:nvPr>
        </p:nvSpPr>
        <p:spPr>
          <a:xfrm>
            <a:off x="838200" y="1825625"/>
            <a:ext cx="10515600" cy="3859742"/>
          </a:xfrm>
        </p:spPr>
        <p:txBody>
          <a:bodyPr>
            <a:normAutofit/>
          </a:bodyPr>
          <a:lstStyle/>
          <a:p>
            <a:pPr marL="0" indent="0">
              <a:buNone/>
            </a:pPr>
            <a:r>
              <a:rPr lang="sr-Latn-ME" dirty="0"/>
              <a:t>Prolaze ćelijske membrane i djeluju na gotovo na sve ćelije u organizmu. Receptori su raspoređeni na:</a:t>
            </a:r>
          </a:p>
          <a:p>
            <a:pPr marL="514350" indent="-514350">
              <a:buFont typeface="+mj-lt"/>
              <a:buAutoNum type="arabicPeriod"/>
            </a:pPr>
            <a:r>
              <a:rPr lang="sr-Latn-ME" dirty="0"/>
              <a:t>U citoplazmi – važni za pravljenje depoa hormona u ćelijama</a:t>
            </a:r>
          </a:p>
          <a:p>
            <a:pPr marL="514350" indent="-514350">
              <a:buFont typeface="+mj-lt"/>
              <a:buAutoNum type="arabicPeriod"/>
            </a:pPr>
            <a:r>
              <a:rPr lang="sr-Latn-ME" dirty="0"/>
              <a:t>Na membranama mitohondrija – povećavaju prodikciju ćelijskog ATP</a:t>
            </a:r>
          </a:p>
          <a:p>
            <a:pPr marL="514350" indent="-514350">
              <a:buFont typeface="+mj-lt"/>
              <a:buAutoNum type="arabicPeriod"/>
            </a:pPr>
            <a:r>
              <a:rPr lang="sr-Latn-ME" dirty="0"/>
              <a:t>U ćelijskom jedru – stimulišu sintezi enzima koji su aktivno uključeni u transformaciju energije i njeno trošenje (pr Na-K ATP-aza)</a:t>
            </a:r>
          </a:p>
          <a:p>
            <a:pPr marL="0" indent="0">
              <a:buNone/>
            </a:pP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31843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E5A632B-B15A-489E-8337-BC0F40DBC2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Arc 11">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05262" y="859948"/>
            <a:ext cx="2987899" cy="2987899"/>
          </a:xfrm>
          <a:prstGeom prst="arc">
            <a:avLst>
              <a:gd name="adj1" fmla="val 14612914"/>
              <a:gd name="adj2" fmla="val 0"/>
            </a:avLst>
          </a:prstGeom>
          <a:ln w="127000" cap="rnd">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BEC00F6-6454-4DB5-B23C-93BE094C2432}"/>
              </a:ext>
            </a:extLst>
          </p:cNvPr>
          <p:cNvSpPr>
            <a:spLocks noGrp="1"/>
          </p:cNvSpPr>
          <p:nvPr>
            <p:ph type="title"/>
          </p:nvPr>
        </p:nvSpPr>
        <p:spPr>
          <a:xfrm>
            <a:off x="838200" y="643467"/>
            <a:ext cx="2951205" cy="5571066"/>
          </a:xfrm>
        </p:spPr>
        <p:txBody>
          <a:bodyPr>
            <a:normAutofit/>
          </a:bodyPr>
          <a:lstStyle/>
          <a:p>
            <a:r>
              <a:rPr lang="sr-Latn-ME">
                <a:solidFill>
                  <a:srgbClr val="FFFFFF"/>
                </a:solidFill>
              </a:rPr>
              <a:t>Kontrola endokrinih aktivnosti</a:t>
            </a:r>
            <a:endParaRPr lang="en-GB">
              <a:solidFill>
                <a:srgbClr val="FFFFFF"/>
              </a:solidFill>
            </a:endParaRPr>
          </a:p>
        </p:txBody>
      </p:sp>
      <p:sp>
        <p:nvSpPr>
          <p:cNvPr id="14" name="Rectangle: Rounded Corners 13">
            <a:extLst>
              <a:ext uri="{FF2B5EF4-FFF2-40B4-BE49-F238E27FC236}">
                <a16:creationId xmlns:a16="http://schemas.microsoft.com/office/drawing/2014/main" id="{651547D7-AD18-407B-A5F4-F8225B5DCF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85452" y="434266"/>
            <a:ext cx="7217701" cy="5922084"/>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F9D79626-108A-423D-A267-F7126C4FDB3F}"/>
              </a:ext>
            </a:extLst>
          </p:cNvPr>
          <p:cNvGraphicFramePr>
            <a:graphicFrameLocks noGrp="1"/>
          </p:cNvGraphicFramePr>
          <p:nvPr>
            <p:ph idx="1"/>
            <p:extLst>
              <p:ext uri="{D42A27DB-BD31-4B8C-83A1-F6EECF244321}">
                <p14:modId xmlns:p14="http://schemas.microsoft.com/office/powerpoint/2010/main" val="4059045127"/>
              </p:ext>
            </p:extLst>
          </p:nvPr>
        </p:nvGraphicFramePr>
        <p:xfrm>
          <a:off x="4763911" y="609600"/>
          <a:ext cx="6735443" cy="5564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6506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3B87CBA-4661-426C-A0C7-175024F3D9F3}"/>
              </a:ext>
            </a:extLst>
          </p:cNvPr>
          <p:cNvSpPr>
            <a:spLocks noGrp="1"/>
          </p:cNvSpPr>
          <p:nvPr>
            <p:ph idx="1"/>
          </p:nvPr>
        </p:nvSpPr>
        <p:spPr>
          <a:xfrm>
            <a:off x="838200" y="1825625"/>
            <a:ext cx="10515600" cy="3859742"/>
          </a:xfrm>
        </p:spPr>
        <p:txBody>
          <a:bodyPr>
            <a:normAutofit/>
          </a:bodyPr>
          <a:lstStyle/>
          <a:p>
            <a:pPr marL="0" indent="0">
              <a:buNone/>
            </a:pPr>
            <a:r>
              <a:rPr lang="sr-Latn-ME" dirty="0"/>
              <a:t>Hormoni štitne žlijezde aktiviraju i gene koji su uključeni u procese sinteze enzima za glikolizu i prodikciju ATP – </a:t>
            </a:r>
            <a:r>
              <a:rPr lang="sr-Latn-ME" dirty="0">
                <a:effectLst>
                  <a:outerShdw blurRad="38100" dist="38100" dir="2700000" algn="tl">
                    <a:srgbClr val="000000">
                      <a:alpha val="43137"/>
                    </a:srgbClr>
                  </a:outerShdw>
                </a:effectLst>
              </a:rPr>
              <a:t>kalorigenični efekat hormona štitne žlijezde. </a:t>
            </a:r>
          </a:p>
          <a:p>
            <a:pPr marL="0" indent="0">
              <a:buNone/>
            </a:pPr>
            <a:r>
              <a:rPr lang="sr-Latn-ME" dirty="0">
                <a:effectLst>
                  <a:outerShdw blurRad="38100" dist="38100" dir="2700000" algn="tl">
                    <a:srgbClr val="000000">
                      <a:alpha val="43137"/>
                    </a:srgbClr>
                  </a:outerShdw>
                </a:effectLst>
              </a:rPr>
              <a:t>Povećanje metabolizma povećava produkciju toplote.</a:t>
            </a:r>
          </a:p>
          <a:p>
            <a:pPr marL="0" indent="0">
              <a:buNone/>
            </a:pPr>
            <a:r>
              <a:rPr lang="sr-Latn-ME" dirty="0">
                <a:effectLst>
                  <a:outerShdw blurRad="38100" dist="38100" dir="2700000" algn="tl">
                    <a:srgbClr val="000000">
                      <a:alpha val="43137"/>
                    </a:srgbClr>
                  </a:outerShdw>
                </a:effectLst>
              </a:rPr>
              <a:t>Pr radi kod male djece produkcija TSH se aktivira kao odgovor na hladnu vodu, a kod djece koja su u fazi rasta ovi hormoni su esencijalni za normalan razvoj skeletnog, mišićnog i nervnog sistema. </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04311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64BF436-D2AE-4947-96DD-52201FA34E84}"/>
              </a:ext>
            </a:extLst>
          </p:cNvPr>
          <p:cNvSpPr>
            <a:spLocks noGrp="1"/>
          </p:cNvSpPr>
          <p:nvPr>
            <p:ph type="title"/>
          </p:nvPr>
        </p:nvSpPr>
        <p:spPr>
          <a:xfrm>
            <a:off x="838200" y="365125"/>
            <a:ext cx="10515600" cy="1325563"/>
          </a:xfrm>
        </p:spPr>
        <p:txBody>
          <a:bodyPr>
            <a:normAutofit/>
          </a:bodyPr>
          <a:lstStyle/>
          <a:p>
            <a:r>
              <a:rPr lang="sr-Latn-ME" dirty="0"/>
              <a:t>T3 i T4 hormoni</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EFCF2DE-2609-4A14-8253-E2940CB67303}"/>
              </a:ext>
            </a:extLst>
          </p:cNvPr>
          <p:cNvSpPr>
            <a:spLocks noGrp="1"/>
          </p:cNvSpPr>
          <p:nvPr>
            <p:ph idx="1"/>
          </p:nvPr>
        </p:nvSpPr>
        <p:spPr>
          <a:xfrm>
            <a:off x="838200" y="1825625"/>
            <a:ext cx="10515600" cy="3859742"/>
          </a:xfrm>
        </p:spPr>
        <p:txBody>
          <a:bodyPr>
            <a:normAutofit/>
          </a:bodyPr>
          <a:lstStyle/>
          <a:p>
            <a:pPr marL="0" indent="0">
              <a:buNone/>
            </a:pPr>
            <a:r>
              <a:rPr lang="sr-Latn-ME" dirty="0"/>
              <a:t>Imaju snažan, brz i kratkotrajan efekat na ćelijski metabolizam. </a:t>
            </a:r>
          </a:p>
          <a:p>
            <a:pPr marL="0" indent="0">
              <a:buNone/>
            </a:pPr>
            <a:r>
              <a:rPr lang="sr-Latn-ME" dirty="0"/>
              <a:t>Periferna tkiva imaju 2 izvora T3 hormona:</a:t>
            </a:r>
          </a:p>
          <a:p>
            <a:pPr marL="514350" indent="-514350">
              <a:buFont typeface="+mj-lt"/>
              <a:buAutoNum type="arabicPeriod"/>
            </a:pPr>
            <a:r>
              <a:rPr lang="sr-Latn-ME" dirty="0"/>
              <a:t>Štitna žlijezda odnosno oslovađanje iz depoa – u svakom trenutku 10 do 15% T3 hormona je prisutan u ćelijama perifernog tkiva</a:t>
            </a:r>
          </a:p>
          <a:p>
            <a:pPr marL="514350" indent="-514350">
              <a:buFont typeface="+mj-lt"/>
              <a:buAutoNum type="arabicPeriod"/>
            </a:pPr>
            <a:r>
              <a:rPr lang="sr-Latn-ME" dirty="0"/>
              <a:t>Konverzijom T4 u T3 – djelovanjem enzima jetre, bubrega i drugih tkiva i na ovaj način nastaje 85-90% T3 hormona koji djeluju na ciljnim tkivima na periferiji. </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4570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63D828-4183-4D0D-9679-C1241B5EF85F}"/>
              </a:ext>
            </a:extLst>
          </p:cNvPr>
          <p:cNvPicPr>
            <a:picLocks noChangeAspect="1"/>
          </p:cNvPicPr>
          <p:nvPr/>
        </p:nvPicPr>
        <p:blipFill>
          <a:blip r:embed="rId2"/>
          <a:stretch>
            <a:fillRect/>
          </a:stretch>
        </p:blipFill>
        <p:spPr>
          <a:xfrm>
            <a:off x="1647824" y="485776"/>
            <a:ext cx="8391525" cy="5838824"/>
          </a:xfrm>
          <a:prstGeom prst="rect">
            <a:avLst/>
          </a:prstGeom>
        </p:spPr>
      </p:pic>
    </p:spTree>
    <p:extLst>
      <p:ext uri="{BB962C8B-B14F-4D97-AF65-F5344CB8AC3E}">
        <p14:creationId xmlns:p14="http://schemas.microsoft.com/office/powerpoint/2010/main" val="33601340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6E79C1E-E873-48DE-8E4E-F3485EACF9E5}"/>
              </a:ext>
            </a:extLst>
          </p:cNvPr>
          <p:cNvSpPr>
            <a:spLocks noGrp="1"/>
          </p:cNvSpPr>
          <p:nvPr>
            <p:ph type="title"/>
          </p:nvPr>
        </p:nvSpPr>
        <p:spPr>
          <a:xfrm>
            <a:off x="838200" y="365125"/>
            <a:ext cx="10515600" cy="1325563"/>
          </a:xfrm>
        </p:spPr>
        <p:txBody>
          <a:bodyPr>
            <a:normAutofit/>
          </a:bodyPr>
          <a:lstStyle/>
          <a:p>
            <a:r>
              <a:rPr lang="sr-Latn-ME" dirty="0"/>
              <a:t>Kalcitonin – hormoni paratiroidne žlijezde</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1803E11-3C1B-4B08-8644-DCF795C87051}"/>
              </a:ext>
            </a:extLst>
          </p:cNvPr>
          <p:cNvSpPr>
            <a:spLocks noGrp="1"/>
          </p:cNvSpPr>
          <p:nvPr>
            <p:ph idx="1"/>
          </p:nvPr>
        </p:nvSpPr>
        <p:spPr>
          <a:xfrm>
            <a:off x="838200" y="1825625"/>
            <a:ext cx="10515600" cy="3859742"/>
          </a:xfrm>
        </p:spPr>
        <p:txBody>
          <a:bodyPr>
            <a:normAutofit/>
          </a:bodyPr>
          <a:lstStyle/>
          <a:p>
            <a:pPr marL="0" indent="0">
              <a:buNone/>
            </a:pPr>
            <a:r>
              <a:rPr lang="sr-Latn-ME" dirty="0"/>
              <a:t>Stvraju ga specijalizovane C ćelije ili parafolikularne ćelije i on odgovara na smanjenu koncentraciju Ca jona u tjelesnim tečnostima tako što:</a:t>
            </a:r>
          </a:p>
          <a:p>
            <a:pPr marL="514350" indent="-514350">
              <a:buFont typeface="+mj-lt"/>
              <a:buAutoNum type="arabicPeriod"/>
            </a:pPr>
            <a:r>
              <a:rPr lang="sr-Latn-ME" dirty="0"/>
              <a:t>Smanjuje aktivnost osteoklasta u kostima</a:t>
            </a:r>
          </a:p>
          <a:p>
            <a:pPr marL="514350" indent="-514350">
              <a:buFont typeface="+mj-lt"/>
              <a:buAutoNum type="arabicPeriod"/>
            </a:pPr>
            <a:r>
              <a:rPr lang="sr-Latn-ME" dirty="0"/>
              <a:t>Smanjuje ekskreciju Ca jona preko bubrega</a:t>
            </a:r>
          </a:p>
          <a:p>
            <a:pPr marL="0" indent="0">
              <a:buNone/>
            </a:pPr>
            <a:r>
              <a:rPr lang="sr-Latn-ME" dirty="0"/>
              <a:t>Oslobađanje Kalcitonina nije pod kontrolom hipotalamusa ili hipofize!!!!</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44656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ECBFEF8-9038-4E5E-A5F1-E4DC230355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id="{E229350A-BC86-4BE4-A767-1B39D7AE0728}"/>
              </a:ext>
            </a:extLst>
          </p:cNvPr>
          <p:cNvPicPr>
            <a:picLocks noChangeAspect="1"/>
          </p:cNvPicPr>
          <p:nvPr/>
        </p:nvPicPr>
        <p:blipFill rotWithShape="1">
          <a:blip r:embed="rId2"/>
          <a:srcRect t="12316" r="1" b="9150"/>
          <a:stretch/>
        </p:blipFill>
        <p:spPr>
          <a:xfrm>
            <a:off x="261682" y="233061"/>
            <a:ext cx="11668636" cy="6391879"/>
          </a:xfrm>
          <a:custGeom>
            <a:avLst/>
            <a:gdLst/>
            <a:ahLst/>
            <a:cxnLst/>
            <a:rect l="l" t="t" r="r" b="b"/>
            <a:pathLst>
              <a:path w="11668636" h="6391879">
                <a:moveTo>
                  <a:pt x="82200" y="0"/>
                </a:moveTo>
                <a:lnTo>
                  <a:pt x="11586436" y="0"/>
                </a:lnTo>
                <a:cubicBezTo>
                  <a:pt x="11631834" y="0"/>
                  <a:pt x="11668636" y="36802"/>
                  <a:pt x="11668636" y="82200"/>
                </a:cubicBezTo>
                <a:lnTo>
                  <a:pt x="11668636" y="6309679"/>
                </a:lnTo>
                <a:cubicBezTo>
                  <a:pt x="11668636" y="6355077"/>
                  <a:pt x="11631834" y="6391879"/>
                  <a:pt x="11586436" y="6391879"/>
                </a:cubicBezTo>
                <a:lnTo>
                  <a:pt x="82200" y="6391879"/>
                </a:lnTo>
                <a:cubicBezTo>
                  <a:pt x="36802" y="6391879"/>
                  <a:pt x="0" y="6355077"/>
                  <a:pt x="0" y="6309679"/>
                </a:cubicBezTo>
                <a:lnTo>
                  <a:pt x="0" y="82200"/>
                </a:lnTo>
                <a:cubicBezTo>
                  <a:pt x="0" y="36802"/>
                  <a:pt x="36802" y="0"/>
                  <a:pt x="82200" y="0"/>
                </a:cubicBezTo>
                <a:close/>
              </a:path>
            </a:pathLst>
          </a:custGeom>
        </p:spPr>
      </p:pic>
      <p:sp>
        <p:nvSpPr>
          <p:cNvPr id="9" name="Arc 8">
            <a:extLst>
              <a:ext uri="{FF2B5EF4-FFF2-40B4-BE49-F238E27FC236}">
                <a16:creationId xmlns:a16="http://schemas.microsoft.com/office/drawing/2014/main" id="{F37E8EB2-7BE0-4F3D-921C-F4E9C2C149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427715">
            <a:off x="8820704" y="368138"/>
            <a:ext cx="2987899" cy="2987899"/>
          </a:xfrm>
          <a:prstGeom prst="arc">
            <a:avLst>
              <a:gd name="adj1" fmla="val 16200000"/>
              <a:gd name="adj2" fmla="val 2287352"/>
            </a:avLst>
          </a:prstGeom>
          <a:ln w="127000" cap="rnd">
            <a:solidFill>
              <a:schemeClr val="accent2">
                <a:lumMod val="75000"/>
              </a:schemeClr>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E77AE46B-A945-4A7E-9911-903176079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5740" y="5694291"/>
            <a:ext cx="546100" cy="54610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20464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30897B3-5A59-421A-8E15-00F283D521CD}"/>
              </a:ext>
            </a:extLst>
          </p:cNvPr>
          <p:cNvPicPr>
            <a:picLocks noChangeAspect="1"/>
          </p:cNvPicPr>
          <p:nvPr/>
        </p:nvPicPr>
        <p:blipFill>
          <a:blip r:embed="rId2"/>
          <a:stretch>
            <a:fillRect/>
          </a:stretch>
        </p:blipFill>
        <p:spPr>
          <a:xfrm>
            <a:off x="1524000" y="0"/>
            <a:ext cx="9144000" cy="6858000"/>
          </a:xfrm>
          <a:prstGeom prst="rect">
            <a:avLst/>
          </a:prstGeom>
        </p:spPr>
      </p:pic>
    </p:spTree>
    <p:extLst>
      <p:ext uri="{BB962C8B-B14F-4D97-AF65-F5344CB8AC3E}">
        <p14:creationId xmlns:p14="http://schemas.microsoft.com/office/powerpoint/2010/main" val="29500390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7DA1F35B-C8F7-4A5A-9339-7DA4D785B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Arc 11">
            <a:extLst>
              <a:ext uri="{FF2B5EF4-FFF2-40B4-BE49-F238E27FC236}">
                <a16:creationId xmlns:a16="http://schemas.microsoft.com/office/drawing/2014/main" id="{B2D4AD41-40DA-4A81-92F5-B6E3BA1ED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8175088" y="457951"/>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D11F97E-7929-4169-9851-2DEC613AD1D5}"/>
              </a:ext>
            </a:extLst>
          </p:cNvPr>
          <p:cNvSpPr>
            <a:spLocks noGrp="1"/>
          </p:cNvSpPr>
          <p:nvPr>
            <p:ph type="title"/>
          </p:nvPr>
        </p:nvSpPr>
        <p:spPr>
          <a:xfrm>
            <a:off x="838200" y="365125"/>
            <a:ext cx="10515600" cy="1325563"/>
          </a:xfrm>
        </p:spPr>
        <p:txBody>
          <a:bodyPr>
            <a:normAutofit/>
          </a:bodyPr>
          <a:lstStyle/>
          <a:p>
            <a:pPr algn="ctr"/>
            <a:r>
              <a:rPr lang="sr-Latn-ME"/>
              <a:t>Hormoni nadbubrežne žlijezde - kora</a:t>
            </a:r>
            <a:endParaRPr lang="en-GB"/>
          </a:p>
        </p:txBody>
      </p:sp>
      <p:graphicFrame>
        <p:nvGraphicFramePr>
          <p:cNvPr id="16" name="Content Placeholder 2">
            <a:extLst>
              <a:ext uri="{FF2B5EF4-FFF2-40B4-BE49-F238E27FC236}">
                <a16:creationId xmlns:a16="http://schemas.microsoft.com/office/drawing/2014/main" id="{3C4CDBE2-E5C3-40B3-ABAB-EE1EAE611172}"/>
              </a:ext>
            </a:extLst>
          </p:cNvPr>
          <p:cNvGraphicFramePr>
            <a:graphicFrameLocks noGrp="1"/>
          </p:cNvGraphicFramePr>
          <p:nvPr>
            <p:ph idx="1"/>
            <p:extLst>
              <p:ext uri="{D42A27DB-BD31-4B8C-83A1-F6EECF244321}">
                <p14:modId xmlns:p14="http://schemas.microsoft.com/office/powerpoint/2010/main" val="2299512666"/>
              </p:ext>
            </p:extLst>
          </p:nvPr>
        </p:nvGraphicFramePr>
        <p:xfrm>
          <a:off x="838200" y="1825625"/>
          <a:ext cx="10515600" cy="3859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23355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6C617A9-EEE9-4DB5-801B-41589EA37B03}"/>
              </a:ext>
            </a:extLst>
          </p:cNvPr>
          <p:cNvSpPr>
            <a:spLocks noGrp="1"/>
          </p:cNvSpPr>
          <p:nvPr>
            <p:ph type="title"/>
          </p:nvPr>
        </p:nvSpPr>
        <p:spPr>
          <a:xfrm>
            <a:off x="838200" y="365125"/>
            <a:ext cx="10515600" cy="1325563"/>
          </a:xfrm>
        </p:spPr>
        <p:txBody>
          <a:bodyPr>
            <a:normAutofit/>
          </a:bodyPr>
          <a:lstStyle/>
          <a:p>
            <a:r>
              <a:rPr lang="sr-Latn-ME" dirty="0"/>
              <a:t>Aldosteron (mineralokortikoid) </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937AED4-8BEC-421D-A277-C74E5691E9BE}"/>
              </a:ext>
            </a:extLst>
          </p:cNvPr>
          <p:cNvSpPr>
            <a:spLocks noGrp="1"/>
          </p:cNvSpPr>
          <p:nvPr>
            <p:ph idx="1"/>
          </p:nvPr>
        </p:nvSpPr>
        <p:spPr>
          <a:xfrm>
            <a:off x="838200" y="1825625"/>
            <a:ext cx="10515600" cy="3859742"/>
          </a:xfrm>
        </p:spPr>
        <p:txBody>
          <a:bodyPr>
            <a:normAutofit/>
          </a:bodyPr>
          <a:lstStyle/>
          <a:p>
            <a:pPr marL="0" indent="0">
              <a:buNone/>
            </a:pPr>
            <a:r>
              <a:rPr lang="sr-Latn-ME" sz="2600" dirty="0"/>
              <a:t>Stvaraju ga ćelije zone glomerulose koja čini 15% ukupnog volumena nadbubrega. </a:t>
            </a:r>
          </a:p>
          <a:p>
            <a:pPr marL="0" indent="0">
              <a:buNone/>
            </a:pPr>
            <a:r>
              <a:rPr lang="sr-Latn-ME" sz="2600" dirty="0"/>
              <a:t>On je odgovoran za održavanje elektrolitnog sastava tjelesnih tečnosti. Djelovanje aldosterona je:</a:t>
            </a:r>
          </a:p>
          <a:p>
            <a:pPr marL="514350" indent="-514350">
              <a:buFont typeface="+mj-lt"/>
              <a:buAutoNum type="arabicPeriod"/>
            </a:pPr>
            <a:r>
              <a:rPr lang="sr-Latn-ME" sz="2600" dirty="0"/>
              <a:t>Konzerviranje Na jona i eliminacija K jona (bubreg, znojne žlijezde i pankreas)</a:t>
            </a:r>
          </a:p>
          <a:p>
            <a:pPr marL="514350" indent="-514350">
              <a:buFont typeface="+mj-lt"/>
              <a:buAutoNum type="arabicPeriod"/>
            </a:pPr>
            <a:r>
              <a:rPr lang="sr-Latn-ME" sz="2600" dirty="0"/>
              <a:t>Reabsorpcija jona Na čime se održava osmotski pritisak</a:t>
            </a:r>
          </a:p>
          <a:p>
            <a:pPr marL="0" indent="0">
              <a:buNone/>
            </a:pPr>
            <a:r>
              <a:rPr lang="sr-Latn-ME" sz="2600" dirty="0"/>
              <a:t>Stimulacija njegove sekrecije jeste pad serumske koncentracije jona Na, volumena krvi ili TA kao i povećanje koncentracije K jona</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05137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E074155-039D-49DD-BC62-D7B630C175B4}"/>
              </a:ext>
            </a:extLst>
          </p:cNvPr>
          <p:cNvSpPr>
            <a:spLocks noGrp="1"/>
          </p:cNvSpPr>
          <p:nvPr>
            <p:ph type="title"/>
          </p:nvPr>
        </p:nvSpPr>
        <p:spPr>
          <a:xfrm>
            <a:off x="838200" y="365125"/>
            <a:ext cx="10515600" cy="1325563"/>
          </a:xfrm>
        </p:spPr>
        <p:txBody>
          <a:bodyPr>
            <a:normAutofit/>
          </a:bodyPr>
          <a:lstStyle/>
          <a:p>
            <a:r>
              <a:rPr lang="sr-Latn-ME" dirty="0"/>
              <a:t>Glukokortikoidi (metabolizam glukoze)</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8CF0891-C158-4F89-8880-2E04E3736D26}"/>
              </a:ext>
            </a:extLst>
          </p:cNvPr>
          <p:cNvSpPr>
            <a:spLocks noGrp="1"/>
          </p:cNvSpPr>
          <p:nvPr>
            <p:ph idx="1"/>
          </p:nvPr>
        </p:nvSpPr>
        <p:spPr>
          <a:xfrm>
            <a:off x="838200" y="1825625"/>
            <a:ext cx="10515600" cy="3859742"/>
          </a:xfrm>
        </p:spPr>
        <p:txBody>
          <a:bodyPr>
            <a:normAutofit/>
          </a:bodyPr>
          <a:lstStyle/>
          <a:p>
            <a:pPr marL="0" indent="0">
              <a:buNone/>
            </a:pPr>
            <a:r>
              <a:rPr lang="sr-Latn-ME" dirty="0"/>
              <a:t>Sekretuje se u zoni fascikulati koja čini oko 78% volumena nadbubrega. </a:t>
            </a:r>
          </a:p>
          <a:p>
            <a:pPr marL="0" indent="0">
              <a:buNone/>
            </a:pPr>
            <a:r>
              <a:rPr lang="sr-Latn-ME" dirty="0"/>
              <a:t>Kao odgovor na ACTH prvo se sekretuje kortizol (hidrokortizon) koji se u jetri konvertuje u kortizon.</a:t>
            </a:r>
          </a:p>
          <a:p>
            <a:pPr marL="0" indent="0">
              <a:buNone/>
            </a:pPr>
            <a:r>
              <a:rPr lang="sr-Latn-ME" dirty="0"/>
              <a:t>Glukortikoidi – djelovanja:</a:t>
            </a:r>
          </a:p>
          <a:p>
            <a:pPr marL="514350" indent="-514350">
              <a:buFont typeface="+mj-lt"/>
              <a:buAutoNum type="arabicPeriod"/>
            </a:pPr>
            <a:r>
              <a:rPr lang="sr-Latn-ME" dirty="0"/>
              <a:t>Stimulišu sintezu glukogena u jetri </a:t>
            </a:r>
          </a:p>
          <a:p>
            <a:pPr marL="514350" indent="-514350">
              <a:buFont typeface="+mj-lt"/>
              <a:buAutoNum type="arabicPeriod"/>
            </a:pPr>
            <a:r>
              <a:rPr lang="sr-Latn-ME" dirty="0"/>
              <a:t>Antiinflamatorni efekat</a:t>
            </a:r>
          </a:p>
          <a:p>
            <a:pPr marL="514350" indent="-514350">
              <a:buFont typeface="+mj-lt"/>
              <a:buAutoNum type="arabicPeriod"/>
            </a:pPr>
            <a:r>
              <a:rPr lang="sr-Latn-ME" dirty="0"/>
              <a:t>Usporavanje zarastanja rana</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2013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66DADE7-9F3B-4195-94B1-C0D493452E40}"/>
              </a:ext>
            </a:extLst>
          </p:cNvPr>
          <p:cNvSpPr>
            <a:spLocks noGrp="1"/>
          </p:cNvSpPr>
          <p:nvPr>
            <p:ph type="title"/>
          </p:nvPr>
        </p:nvSpPr>
        <p:spPr>
          <a:xfrm>
            <a:off x="838200" y="365125"/>
            <a:ext cx="10515600" cy="1325563"/>
          </a:xfrm>
        </p:spPr>
        <p:txBody>
          <a:bodyPr>
            <a:normAutofit/>
          </a:bodyPr>
          <a:lstStyle/>
          <a:p>
            <a:r>
              <a:rPr lang="sr-Latn-ME" dirty="0"/>
              <a:t>Androgeni hormoni</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33010439-E04B-46C1-BF79-F944DFF99369}"/>
              </a:ext>
            </a:extLst>
          </p:cNvPr>
          <p:cNvSpPr>
            <a:spLocks noGrp="1"/>
          </p:cNvSpPr>
          <p:nvPr>
            <p:ph idx="1"/>
          </p:nvPr>
        </p:nvSpPr>
        <p:spPr>
          <a:xfrm>
            <a:off x="838200" y="1825625"/>
            <a:ext cx="10515600" cy="3859742"/>
          </a:xfrm>
        </p:spPr>
        <p:txBody>
          <a:bodyPr>
            <a:normAutofit/>
          </a:bodyPr>
          <a:lstStyle/>
          <a:p>
            <a:pPr marL="0" indent="0">
              <a:buNone/>
            </a:pPr>
            <a:r>
              <a:rPr lang="sr-Latn-ME" dirty="0"/>
              <a:t>Sekretuje ih zona retikularis koja čini 7% volumena žlijezde.</a:t>
            </a:r>
          </a:p>
          <a:p>
            <a:pPr marL="0" indent="0">
              <a:buNone/>
            </a:pPr>
            <a:r>
              <a:rPr lang="sr-Latn-ME" dirty="0"/>
              <a:t>Normalno sekretuje male količine androgena pri čemu se nakon ulaska u cirkulaciju određena količina konvertuje u estrogen.</a:t>
            </a:r>
          </a:p>
          <a:p>
            <a:pPr marL="0" indent="0">
              <a:buNone/>
            </a:pPr>
            <a:r>
              <a:rPr lang="sr-Latn-ME" dirty="0"/>
              <a:t>Kada se sekretuju u normalnim količinama nijedan od ovih hormona ne određuje seksualne karakteristike jedinke. </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9849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AC25C110-61BA-4F42-A612-A21A8D4BC0E7}"/>
              </a:ext>
            </a:extLst>
          </p:cNvPr>
          <p:cNvSpPr>
            <a:spLocks noGrp="1"/>
          </p:cNvSpPr>
          <p:nvPr>
            <p:ph idx="1"/>
          </p:nvPr>
        </p:nvSpPr>
        <p:spPr>
          <a:xfrm>
            <a:off x="838200" y="1825625"/>
            <a:ext cx="10515600" cy="3859742"/>
          </a:xfrm>
        </p:spPr>
        <p:txBody>
          <a:bodyPr>
            <a:normAutofit/>
          </a:bodyPr>
          <a:lstStyle/>
          <a:p>
            <a:pPr marL="0" indent="0">
              <a:buNone/>
            </a:pPr>
            <a:r>
              <a:rPr lang="sr-Latn-ME" sz="2400" dirty="0"/>
              <a:t>Endokrini refleks u većini slučajeva je kontrolisan mehanizmom negativne povratne sprege.</a:t>
            </a:r>
          </a:p>
          <a:p>
            <a:pPr marL="0" indent="0">
              <a:buNone/>
            </a:pPr>
            <a:r>
              <a:rPr lang="sr-Latn-ME" sz="2400" dirty="0"/>
              <a:t>Stimulus utiče na produkciju hormona čijim djelovanjem direktno ili indirektno smanjuju intenzitet stimulusa. </a:t>
            </a:r>
          </a:p>
          <a:p>
            <a:pPr marL="0" indent="0">
              <a:buNone/>
            </a:pPr>
            <a:r>
              <a:rPr lang="sr-Latn-ME" sz="2400" dirty="0"/>
              <a:t>Jednostavni endokrini refleksi kontrolišu sekreciju hormona posredstvno srca, pankreasa, paratireoidne žlijezde i digerstivnog trakta (kontinuirano oslobađanje hormona).</a:t>
            </a:r>
          </a:p>
          <a:p>
            <a:pPr marL="0" indent="0">
              <a:buNone/>
            </a:pPr>
            <a:r>
              <a:rPr lang="sr-Latn-ME" sz="2400" dirty="0"/>
              <a:t>Kompleksni endokrini refleksi podrazumijevaju postojanje 1 ili više koraka kao i 2 ili više hormona (oslobađanje hormona u pulsnim talasima na koje ciljne ćelije odgovaraju).</a:t>
            </a:r>
            <a:endParaRPr lang="en-GB" sz="2400"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68665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DA1F35B-C8F7-4A5A-9339-7DA4D785B3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Arc 11">
            <a:extLst>
              <a:ext uri="{FF2B5EF4-FFF2-40B4-BE49-F238E27FC236}">
                <a16:creationId xmlns:a16="http://schemas.microsoft.com/office/drawing/2014/main" id="{B2D4AD41-40DA-4A81-92F5-B6E3BA1ED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8175088" y="457951"/>
            <a:ext cx="2987899" cy="2987899"/>
          </a:xfrm>
          <a:prstGeom prst="arc">
            <a:avLst>
              <a:gd name="adj1" fmla="val 14612914"/>
              <a:gd name="adj2" fmla="val 0"/>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1CC2793-6524-488E-A6CA-77E672AB2B96}"/>
              </a:ext>
            </a:extLst>
          </p:cNvPr>
          <p:cNvSpPr>
            <a:spLocks noGrp="1"/>
          </p:cNvSpPr>
          <p:nvPr>
            <p:ph type="title"/>
          </p:nvPr>
        </p:nvSpPr>
        <p:spPr>
          <a:xfrm>
            <a:off x="838200" y="365125"/>
            <a:ext cx="10515600" cy="1325563"/>
          </a:xfrm>
        </p:spPr>
        <p:txBody>
          <a:bodyPr>
            <a:normAutofit/>
          </a:bodyPr>
          <a:lstStyle/>
          <a:p>
            <a:pPr algn="ctr"/>
            <a:r>
              <a:rPr lang="sr-Latn-ME" dirty="0"/>
              <a:t>Hormoni medule nadbubrega </a:t>
            </a:r>
            <a:endParaRPr lang="en-GB"/>
          </a:p>
        </p:txBody>
      </p:sp>
      <p:graphicFrame>
        <p:nvGraphicFramePr>
          <p:cNvPr id="5" name="Content Placeholder 2">
            <a:extLst>
              <a:ext uri="{FF2B5EF4-FFF2-40B4-BE49-F238E27FC236}">
                <a16:creationId xmlns:a16="http://schemas.microsoft.com/office/drawing/2014/main" id="{0A32C4F5-0ED1-4EC6-B665-4E7F8D94D979}"/>
              </a:ext>
            </a:extLst>
          </p:cNvPr>
          <p:cNvGraphicFramePr>
            <a:graphicFrameLocks noGrp="1"/>
          </p:cNvGraphicFramePr>
          <p:nvPr>
            <p:ph idx="1"/>
            <p:extLst>
              <p:ext uri="{D42A27DB-BD31-4B8C-83A1-F6EECF244321}">
                <p14:modId xmlns:p14="http://schemas.microsoft.com/office/powerpoint/2010/main" val="4074548633"/>
              </p:ext>
            </p:extLst>
          </p:nvPr>
        </p:nvGraphicFramePr>
        <p:xfrm>
          <a:off x="838200" y="1825625"/>
          <a:ext cx="10515600" cy="3859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172743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B38E2553-636C-486D-8316-CD667E3AB8DC}"/>
              </a:ext>
            </a:extLst>
          </p:cNvPr>
          <p:cNvSpPr>
            <a:spLocks noGrp="1"/>
          </p:cNvSpPr>
          <p:nvPr>
            <p:ph idx="1"/>
          </p:nvPr>
        </p:nvSpPr>
        <p:spPr>
          <a:xfrm>
            <a:off x="838200" y="1825625"/>
            <a:ext cx="10515600" cy="3859742"/>
          </a:xfrm>
        </p:spPr>
        <p:txBody>
          <a:bodyPr>
            <a:normAutofit/>
          </a:bodyPr>
          <a:lstStyle/>
          <a:p>
            <a:pPr marL="0" indent="0">
              <a:buNone/>
            </a:pPr>
            <a:r>
              <a:rPr lang="sr-Latn-ME" sz="2200"/>
              <a:t>Aktivacija medule nadbubrega ima slijedeće efekte u organizmu:</a:t>
            </a:r>
          </a:p>
          <a:p>
            <a:pPr marL="514350" indent="-514350">
              <a:buFont typeface="+mj-lt"/>
              <a:buAutoNum type="arabicPeriod"/>
            </a:pPr>
            <a:r>
              <a:rPr lang="sr-Latn-ME" sz="2200"/>
              <a:t>Mobilizacija rezervi glukogena iz skeletnih mišića obezbjeđujući glukozu i ATP</a:t>
            </a:r>
          </a:p>
          <a:p>
            <a:pPr marL="514350" indent="-514350">
              <a:buFont typeface="+mj-lt"/>
              <a:buAutoNum type="arabicPeriod"/>
            </a:pPr>
            <a:r>
              <a:rPr lang="sr-Latn-ME" sz="2200"/>
              <a:t>Deponovanje masnih kisjelina u masnom tkivu čijim oslobađanjem se obezbjeđuju uslovi za produkciju ATP u drugim tkivima</a:t>
            </a:r>
          </a:p>
          <a:p>
            <a:pPr marL="514350" indent="-514350">
              <a:buFont typeface="+mj-lt"/>
              <a:buAutoNum type="arabicPeriod"/>
            </a:pPr>
            <a:r>
              <a:rPr lang="sr-Latn-ME" sz="2200"/>
              <a:t>U jetri se razlaže glukogen do molekula glukoze za potrebe nervnog tkiva koje ne može da koristi druge izvore energije</a:t>
            </a:r>
          </a:p>
          <a:p>
            <a:pPr marL="514350" indent="-514350">
              <a:buFont typeface="+mj-lt"/>
              <a:buAutoNum type="arabicPeriod"/>
            </a:pPr>
            <a:r>
              <a:rPr lang="sr-Latn-ME" sz="2200"/>
              <a:t>Ubrzava rad srca</a:t>
            </a:r>
          </a:p>
          <a:p>
            <a:pPr marL="0" indent="0">
              <a:buNone/>
            </a:pPr>
            <a:r>
              <a:rPr lang="sr-Latn-ME" sz="2200"/>
              <a:t>Efekti adrenalina i noradrenalina su veoma brzi i svoj pik dostižu 30 sekundi nakon stimulacije. </a:t>
            </a:r>
            <a:endParaRPr lang="en-GB" sz="220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05271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B021D8-6BF6-4C2F-92BB-3C44273777F1}"/>
              </a:ext>
            </a:extLst>
          </p:cNvPr>
          <p:cNvPicPr>
            <a:picLocks noChangeAspect="1"/>
          </p:cNvPicPr>
          <p:nvPr/>
        </p:nvPicPr>
        <p:blipFill>
          <a:blip r:embed="rId2"/>
          <a:stretch>
            <a:fillRect/>
          </a:stretch>
        </p:blipFill>
        <p:spPr>
          <a:xfrm>
            <a:off x="1338262" y="671512"/>
            <a:ext cx="9515475" cy="5514975"/>
          </a:xfrm>
          <a:prstGeom prst="rect">
            <a:avLst/>
          </a:prstGeom>
        </p:spPr>
      </p:pic>
    </p:spTree>
    <p:extLst>
      <p:ext uri="{BB962C8B-B14F-4D97-AF65-F5344CB8AC3E}">
        <p14:creationId xmlns:p14="http://schemas.microsoft.com/office/powerpoint/2010/main" val="31581918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8A7BA06D-B3FF-4E91-8639-B4569AE3A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Arc 10">
            <a:extLst>
              <a:ext uri="{FF2B5EF4-FFF2-40B4-BE49-F238E27FC236}">
                <a16:creationId xmlns:a16="http://schemas.microsoft.com/office/drawing/2014/main" id="{2B30C86D-5A07-48BC-9C9D-6F9A2DB1E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407C9FC5-0C1E-42A8-97E6-F940775A05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4B7FECC-8167-4D2A-A15A-BBAC3B0F685E}"/>
              </a:ext>
            </a:extLst>
          </p:cNvPr>
          <p:cNvSpPr>
            <a:spLocks noGrp="1"/>
          </p:cNvSpPr>
          <p:nvPr>
            <p:ph type="title"/>
          </p:nvPr>
        </p:nvSpPr>
        <p:spPr>
          <a:xfrm>
            <a:off x="1524000" y="4218281"/>
            <a:ext cx="4265007" cy="1885199"/>
          </a:xfrm>
        </p:spPr>
        <p:txBody>
          <a:bodyPr vert="horz" lIns="91440" tIns="45720" rIns="91440" bIns="45720" rtlCol="0" anchor="ctr">
            <a:normAutofit/>
          </a:bodyPr>
          <a:lstStyle/>
          <a:p>
            <a:r>
              <a:rPr lang="en-US" sz="6000" kern="1200">
                <a:solidFill>
                  <a:schemeClr val="tx1"/>
                </a:solidFill>
                <a:latin typeface="+mj-lt"/>
                <a:ea typeface="+mj-ea"/>
                <a:cs typeface="+mj-cs"/>
              </a:rPr>
              <a:t>Hormoni pancreasa </a:t>
            </a:r>
          </a:p>
        </p:txBody>
      </p:sp>
      <p:pic>
        <p:nvPicPr>
          <p:cNvPr id="4" name="Content Placeholder 3">
            <a:extLst>
              <a:ext uri="{FF2B5EF4-FFF2-40B4-BE49-F238E27FC236}">
                <a16:creationId xmlns:a16="http://schemas.microsoft.com/office/drawing/2014/main" id="{5B371FEA-889C-4789-926A-42BEFFE8203B}"/>
              </a:ext>
            </a:extLst>
          </p:cNvPr>
          <p:cNvPicPr>
            <a:picLocks noGrp="1" noChangeAspect="1"/>
          </p:cNvPicPr>
          <p:nvPr>
            <p:ph idx="1"/>
          </p:nvPr>
        </p:nvPicPr>
        <p:blipFill>
          <a:blip r:embed="rId2"/>
          <a:stretch>
            <a:fillRect/>
          </a:stretch>
        </p:blipFill>
        <p:spPr>
          <a:xfrm>
            <a:off x="2081428" y="678145"/>
            <a:ext cx="8017725" cy="3287267"/>
          </a:xfrm>
          <a:custGeom>
            <a:avLst/>
            <a:gdLst/>
            <a:ahLst/>
            <a:cxnLst/>
            <a:rect l="l" t="t" r="r" b="b"/>
            <a:pathLst>
              <a:path w="10823796" h="3287267">
                <a:moveTo>
                  <a:pt x="98881" y="0"/>
                </a:moveTo>
                <a:lnTo>
                  <a:pt x="10724915" y="0"/>
                </a:lnTo>
                <a:cubicBezTo>
                  <a:pt x="10779525" y="0"/>
                  <a:pt x="10823796" y="44271"/>
                  <a:pt x="10823796" y="98881"/>
                </a:cubicBezTo>
                <a:lnTo>
                  <a:pt x="10823796" y="3188386"/>
                </a:lnTo>
                <a:cubicBezTo>
                  <a:pt x="10823796" y="3242996"/>
                  <a:pt x="10779525" y="3287267"/>
                  <a:pt x="10724915" y="3287267"/>
                </a:cubicBezTo>
                <a:lnTo>
                  <a:pt x="98881" y="3287267"/>
                </a:lnTo>
                <a:cubicBezTo>
                  <a:pt x="44271" y="3287267"/>
                  <a:pt x="0" y="3242996"/>
                  <a:pt x="0" y="3188386"/>
                </a:cubicBezTo>
                <a:lnTo>
                  <a:pt x="0" y="98881"/>
                </a:lnTo>
                <a:cubicBezTo>
                  <a:pt x="0" y="44271"/>
                  <a:pt x="44271" y="0"/>
                  <a:pt x="98881" y="0"/>
                </a:cubicBezTo>
                <a:close/>
              </a:path>
            </a:pathLst>
          </a:custGeom>
        </p:spPr>
      </p:pic>
      <p:sp>
        <p:nvSpPr>
          <p:cNvPr id="15" name="Oval 14">
            <a:extLst>
              <a:ext uri="{FF2B5EF4-FFF2-40B4-BE49-F238E27FC236}">
                <a16:creationId xmlns:a16="http://schemas.microsoft.com/office/drawing/2014/main" id="{9EE371B4-A1D9-4EFE-8FE1-000495831E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617" y="4218281"/>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B9BD5"/>
              </a:solidFill>
              <a:effectLst/>
              <a:uLnTx/>
              <a:uFillTx/>
              <a:latin typeface="Calibri" panose="020F0502020204030204"/>
              <a:ea typeface="+mn-ea"/>
              <a:cs typeface="+mn-cs"/>
            </a:endParaRPr>
          </a:p>
        </p:txBody>
      </p:sp>
      <p:sp>
        <p:nvSpPr>
          <p:cNvPr id="17" name="Arc 16">
            <a:extLst>
              <a:ext uri="{FF2B5EF4-FFF2-40B4-BE49-F238E27FC236}">
                <a16:creationId xmlns:a16="http://schemas.microsoft.com/office/drawing/2014/main" id="{2E19C174-9C7C-461E-970B-4320199015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38539" y="3295432"/>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30998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C212E15-A2C4-4290-95F5-224E2663FAED}"/>
              </a:ext>
            </a:extLst>
          </p:cNvPr>
          <p:cNvSpPr>
            <a:spLocks noGrp="1"/>
          </p:cNvSpPr>
          <p:nvPr>
            <p:ph type="title"/>
          </p:nvPr>
        </p:nvSpPr>
        <p:spPr>
          <a:xfrm>
            <a:off x="838200" y="365125"/>
            <a:ext cx="10515600" cy="1325563"/>
          </a:xfrm>
        </p:spPr>
        <p:txBody>
          <a:bodyPr>
            <a:normAutofit/>
          </a:bodyPr>
          <a:lstStyle/>
          <a:p>
            <a:r>
              <a:rPr lang="sr-Latn-ME" dirty="0"/>
              <a:t>Insulin (beta ćelije) – peptidni hormon</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EEB2AB4-1F70-41FC-8544-54C461D79AD0}"/>
              </a:ext>
            </a:extLst>
          </p:cNvPr>
          <p:cNvSpPr>
            <a:spLocks noGrp="1"/>
          </p:cNvSpPr>
          <p:nvPr>
            <p:ph idx="1"/>
          </p:nvPr>
        </p:nvSpPr>
        <p:spPr>
          <a:xfrm>
            <a:off x="838200" y="1825625"/>
            <a:ext cx="10515600" cy="3859742"/>
          </a:xfrm>
        </p:spPr>
        <p:txBody>
          <a:bodyPr>
            <a:normAutofit/>
          </a:bodyPr>
          <a:lstStyle/>
          <a:p>
            <a:pPr marL="0" indent="0">
              <a:buNone/>
            </a:pPr>
            <a:r>
              <a:rPr lang="sr-Latn-ME" dirty="0"/>
              <a:t>Sekretuje se kao odgovor na porast glikemije na 70 do 110 mg/dL u krvi. Njegova sekrecija je stimulisana skokom serumskih koncentracija nekih amino kisjelina (leucin i arginin).</a:t>
            </a:r>
          </a:p>
          <a:p>
            <a:pPr marL="0" indent="0">
              <a:buNone/>
            </a:pPr>
            <a:r>
              <a:rPr lang="sr-Latn-ME" dirty="0"/>
              <a:t>Vezivanjem inzulina za receptore na ćelijskim membranama pokreće niz reakcija, prvo aktivacijom receptora koji funkcioniše kao enzim kinaza koji dodaje fosfatne grupe intraćelijskim enzimima prevodeći (fosforilacija) čime oni ostvaruje svoje biohemijske reakcije u ćelijama.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34255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Rounded Corners 11">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A99A9309-7DE8-4A70-8607-392DEF2BAB82}"/>
              </a:ext>
            </a:extLst>
          </p:cNvPr>
          <p:cNvGraphicFramePr>
            <a:graphicFrameLocks noGrp="1"/>
          </p:cNvGraphicFramePr>
          <p:nvPr>
            <p:ph idx="1"/>
            <p:extLst>
              <p:ext uri="{D42A27DB-BD31-4B8C-83A1-F6EECF244321}">
                <p14:modId xmlns:p14="http://schemas.microsoft.com/office/powerpoint/2010/main" val="3007417354"/>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55370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DA8EC7E-AB8C-42A4-B88A-AF06B7EC9F6C}"/>
              </a:ext>
            </a:extLst>
          </p:cNvPr>
          <p:cNvSpPr>
            <a:spLocks noGrp="1"/>
          </p:cNvSpPr>
          <p:nvPr>
            <p:ph idx="1"/>
          </p:nvPr>
        </p:nvSpPr>
        <p:spPr>
          <a:xfrm>
            <a:off x="838200" y="1825625"/>
            <a:ext cx="10515600" cy="3859742"/>
          </a:xfrm>
        </p:spPr>
        <p:txBody>
          <a:bodyPr>
            <a:normAutofit/>
          </a:bodyPr>
          <a:lstStyle/>
          <a:p>
            <a:pPr marL="0" indent="0">
              <a:buNone/>
            </a:pPr>
            <a:r>
              <a:rPr lang="sr-Latn-ME" sz="2200"/>
              <a:t>Efekti insulina na ciljnim ćelijama su:</a:t>
            </a:r>
          </a:p>
          <a:p>
            <a:pPr marL="514350" indent="-514350">
              <a:buFont typeface="+mj-lt"/>
              <a:buAutoNum type="arabicPeriod"/>
            </a:pPr>
            <a:r>
              <a:rPr lang="sr-Latn-ME" sz="2200"/>
              <a:t>Ubrzavanja preuzimanje glukoze – povećavaju broj transportnih membranskih proteina (olakšana difuzija)</a:t>
            </a:r>
          </a:p>
          <a:p>
            <a:pPr marL="514350" indent="-514350">
              <a:buFont typeface="+mj-lt"/>
              <a:buAutoNum type="arabicPeriod"/>
            </a:pPr>
            <a:r>
              <a:rPr lang="sr-Latn-ME" sz="2200"/>
              <a:t>Ubrzavanje korišećenja glukoze i ubrazvanje produkcije ATP – proporcionalno koncentracije glukoze u ćelijama i aktivacijom sekundarnih glasnika u procesima glikolize</a:t>
            </a:r>
          </a:p>
          <a:p>
            <a:pPr marL="514350" indent="-514350">
              <a:buFont typeface="+mj-lt"/>
              <a:buAutoNum type="arabicPeriod"/>
            </a:pPr>
            <a:r>
              <a:rPr lang="sr-Latn-ME" sz="2200"/>
              <a:t>Stimuliše stvaranje glukogena u skeletnim mišićima i ćelijama jetre – ukoliko je više glukoze ušlo u ćelije</a:t>
            </a:r>
          </a:p>
          <a:p>
            <a:pPr marL="514350" indent="-514350">
              <a:buFont typeface="+mj-lt"/>
              <a:buAutoNum type="arabicPeriod"/>
            </a:pPr>
            <a:r>
              <a:rPr lang="sr-Latn-ME" sz="2200"/>
              <a:t>Stimuliše absorpciju amino kisjelina i sinteze proteina</a:t>
            </a:r>
          </a:p>
          <a:p>
            <a:pPr marL="514350" indent="-514350">
              <a:buFont typeface="+mj-lt"/>
              <a:buAutoNum type="arabicPeriod"/>
            </a:pPr>
            <a:r>
              <a:rPr lang="sr-Latn-ME" sz="2200"/>
              <a:t>Stimuliše stvaranje triglicerida u masnim tkivima </a:t>
            </a:r>
            <a:endParaRPr lang="en-GB" sz="220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37283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BA4F4FD-FBF0-46B0-A2E7-862C51D664A5}"/>
              </a:ext>
            </a:extLst>
          </p:cNvPr>
          <p:cNvPicPr>
            <a:picLocks noChangeAspect="1"/>
          </p:cNvPicPr>
          <p:nvPr/>
        </p:nvPicPr>
        <p:blipFill>
          <a:blip r:embed="rId2"/>
          <a:stretch>
            <a:fillRect/>
          </a:stretch>
        </p:blipFill>
        <p:spPr>
          <a:xfrm>
            <a:off x="1485900" y="161925"/>
            <a:ext cx="8972550" cy="6496050"/>
          </a:xfrm>
          <a:prstGeom prst="rect">
            <a:avLst/>
          </a:prstGeom>
        </p:spPr>
      </p:pic>
    </p:spTree>
    <p:extLst>
      <p:ext uri="{BB962C8B-B14F-4D97-AF65-F5344CB8AC3E}">
        <p14:creationId xmlns:p14="http://schemas.microsoft.com/office/powerpoint/2010/main" val="41047850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164FE7B-1917-4910-ABB7-3B2878642C15}"/>
              </a:ext>
            </a:extLst>
          </p:cNvPr>
          <p:cNvSpPr>
            <a:spLocks noGrp="1"/>
          </p:cNvSpPr>
          <p:nvPr>
            <p:ph type="title"/>
          </p:nvPr>
        </p:nvSpPr>
        <p:spPr>
          <a:xfrm>
            <a:off x="838200" y="365125"/>
            <a:ext cx="10515600" cy="1325563"/>
          </a:xfrm>
        </p:spPr>
        <p:txBody>
          <a:bodyPr>
            <a:normAutofit/>
          </a:bodyPr>
          <a:lstStyle/>
          <a:p>
            <a:r>
              <a:rPr lang="sr-Latn-ME" dirty="0"/>
              <a:t>Glukagon </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FD6F1C3C-3C1E-483F-9FAE-BFFABB9DB936}"/>
              </a:ext>
            </a:extLst>
          </p:cNvPr>
          <p:cNvSpPr>
            <a:spLocks noGrp="1"/>
          </p:cNvSpPr>
          <p:nvPr>
            <p:ph idx="1"/>
          </p:nvPr>
        </p:nvSpPr>
        <p:spPr>
          <a:xfrm>
            <a:off x="838200" y="1825625"/>
            <a:ext cx="10515600" cy="3859742"/>
          </a:xfrm>
        </p:spPr>
        <p:txBody>
          <a:bodyPr>
            <a:normAutofit/>
          </a:bodyPr>
          <a:lstStyle/>
          <a:p>
            <a:pPr marL="0" indent="0">
              <a:buNone/>
            </a:pPr>
            <a:r>
              <a:rPr lang="sr-Latn-ME" dirty="0"/>
              <a:t>Sekretuje se kada postoji pad koncentracije ispod normalnih koncentracija. On se vezuje za svoje receptore na ćelijskim membranama, aktivira enzim adenil ciklaze čime se preko cAMP-a aktivira citoplazmatske enzime. </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75588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74C5C8F-C855-4791-BB36-536FC8368953}"/>
              </a:ext>
            </a:extLst>
          </p:cNvPr>
          <p:cNvSpPr>
            <a:spLocks noGrp="1"/>
          </p:cNvSpPr>
          <p:nvPr>
            <p:ph idx="1"/>
          </p:nvPr>
        </p:nvSpPr>
        <p:spPr>
          <a:xfrm>
            <a:off x="838200" y="1825625"/>
            <a:ext cx="10515600" cy="3859742"/>
          </a:xfrm>
        </p:spPr>
        <p:txBody>
          <a:bodyPr>
            <a:normAutofit/>
          </a:bodyPr>
          <a:lstStyle/>
          <a:p>
            <a:pPr marL="0" indent="0">
              <a:buNone/>
            </a:pPr>
            <a:r>
              <a:rPr lang="sr-Latn-ME" dirty="0"/>
              <a:t>Primarni efekti glukagona su:</a:t>
            </a:r>
          </a:p>
          <a:p>
            <a:pPr marL="514350" indent="-514350">
              <a:buFont typeface="+mj-lt"/>
              <a:buAutoNum type="arabicPeriod"/>
            </a:pPr>
            <a:r>
              <a:rPr lang="sr-Latn-ME" dirty="0"/>
              <a:t>Stimuliše </a:t>
            </a:r>
            <a:r>
              <a:rPr lang="sr-Latn-ME"/>
              <a:t>razlaganje glukogena </a:t>
            </a:r>
            <a:r>
              <a:rPr lang="sr-Latn-ME" dirty="0"/>
              <a:t>u skeletnim mišićima i ćelijama jetre</a:t>
            </a:r>
          </a:p>
          <a:p>
            <a:pPr marL="514350" indent="-514350">
              <a:buFont typeface="+mj-lt"/>
              <a:buAutoNum type="arabicPeriod"/>
            </a:pPr>
            <a:r>
              <a:rPr lang="sr-Latn-ME" dirty="0"/>
              <a:t>Stimuliše razlaganje triglicerida u masnom tkivu</a:t>
            </a:r>
          </a:p>
          <a:p>
            <a:pPr marL="514350" indent="-514350">
              <a:buFont typeface="+mj-lt"/>
              <a:buAutoNum type="arabicPeriod"/>
            </a:pPr>
            <a:r>
              <a:rPr lang="sr-Latn-ME" dirty="0"/>
              <a:t>Stimuliše sintezu glukoze u jetri iz amino kisjelina kroz procese glukoneogeneze.</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5750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9ED7655-8BA3-4F77-A966-3AE8AE3841A9}"/>
              </a:ext>
            </a:extLst>
          </p:cNvPr>
          <p:cNvSpPr>
            <a:spLocks noGrp="1"/>
          </p:cNvSpPr>
          <p:nvPr>
            <p:ph idx="1"/>
          </p:nvPr>
        </p:nvSpPr>
        <p:spPr>
          <a:xfrm>
            <a:off x="838200" y="1825625"/>
            <a:ext cx="10515600" cy="3859742"/>
          </a:xfrm>
        </p:spPr>
        <p:txBody>
          <a:bodyPr>
            <a:normAutofit/>
          </a:bodyPr>
          <a:lstStyle/>
          <a:p>
            <a:pPr marL="0" indent="0">
              <a:buNone/>
            </a:pPr>
            <a:r>
              <a:rPr lang="sr-Latn-ME" sz="2200"/>
              <a:t>Hipotalamus je odgovoran za najviši nivo kontrole endokrinog sistema koji integriše aktivnost nervnog i endokrinog sistema kroz 3 glavna mehanizma:</a:t>
            </a:r>
          </a:p>
          <a:p>
            <a:pPr marL="514350" indent="-514350">
              <a:buFont typeface="+mj-lt"/>
              <a:buAutoNum type="arabicPeriod"/>
            </a:pPr>
            <a:r>
              <a:rPr lang="sr-Latn-ME" sz="2200"/>
              <a:t>Sekrecijom regulatornih hormona u prednjem lobusu i regulišu aktivnost endokrinih ćelija štitne žlijezde, nadbubrega i reproduktivnih organa</a:t>
            </a:r>
          </a:p>
          <a:p>
            <a:pPr marL="514350" indent="-514350">
              <a:buFont typeface="+mj-lt"/>
              <a:buAutoNum type="arabicPeriod"/>
            </a:pPr>
            <a:r>
              <a:rPr lang="sr-Latn-ME" sz="2200"/>
              <a:t>Endokrinom aktivnošću hormona koje sekretuje zadnji režanj hipotalamusa</a:t>
            </a:r>
          </a:p>
          <a:p>
            <a:pPr marL="514350" indent="-514350">
              <a:buFont typeface="+mj-lt"/>
              <a:buAutoNum type="arabicPeriod"/>
            </a:pPr>
            <a:r>
              <a:rPr lang="sr-Latn-ME" sz="2200"/>
              <a:t>Hipotalamus sadrži autonomne centre koji imaju direktnu kontrolu nad endokrinim ćelijama nadbubrega sa posledičnim oslobađanjem hormona u sistemsku cirkulaciju (adrenalin i noradrenalin)</a:t>
            </a:r>
            <a:endParaRPr lang="en-GB" sz="220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4383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6A1B36A-13D0-435E-9BAC-C5991B83CAB7}"/>
              </a:ext>
            </a:extLst>
          </p:cNvPr>
          <p:cNvSpPr>
            <a:spLocks noGrp="1"/>
          </p:cNvSpPr>
          <p:nvPr>
            <p:ph type="title"/>
          </p:nvPr>
        </p:nvSpPr>
        <p:spPr>
          <a:xfrm>
            <a:off x="686834" y="1153572"/>
            <a:ext cx="3200400" cy="4461163"/>
          </a:xfrm>
        </p:spPr>
        <p:txBody>
          <a:bodyPr>
            <a:normAutofit/>
          </a:bodyPr>
          <a:lstStyle/>
          <a:p>
            <a:r>
              <a:rPr lang="sr-Latn-ME">
                <a:solidFill>
                  <a:srgbClr val="FFFFFF"/>
                </a:solidFill>
              </a:rPr>
              <a:t>Hipofiza </a:t>
            </a:r>
            <a:endParaRPr lang="en-GB">
              <a:solidFill>
                <a:srgbClr val="FFFFFF"/>
              </a:solidFill>
            </a:endParaRPr>
          </a:p>
        </p:txBody>
      </p:sp>
      <p:sp>
        <p:nvSpPr>
          <p:cNvPr id="3" name="Content Placeholder 2">
            <a:extLst>
              <a:ext uri="{FF2B5EF4-FFF2-40B4-BE49-F238E27FC236}">
                <a16:creationId xmlns:a16="http://schemas.microsoft.com/office/drawing/2014/main" id="{0849DBB3-5F9C-401F-A302-975F3AFAF2A4}"/>
              </a:ext>
            </a:extLst>
          </p:cNvPr>
          <p:cNvSpPr>
            <a:spLocks noGrp="1"/>
          </p:cNvSpPr>
          <p:nvPr>
            <p:ph idx="1"/>
          </p:nvPr>
        </p:nvSpPr>
        <p:spPr>
          <a:xfrm>
            <a:off x="4447308" y="591344"/>
            <a:ext cx="6906491" cy="5585619"/>
          </a:xfrm>
        </p:spPr>
        <p:txBody>
          <a:bodyPr anchor="ctr">
            <a:normAutofit/>
          </a:bodyPr>
          <a:lstStyle/>
          <a:p>
            <a:pPr marL="0" indent="0">
              <a:buNone/>
            </a:pPr>
            <a:r>
              <a:rPr lang="sr-Latn-ME" dirty="0"/>
              <a:t>Produkuje 9 peptidnih hormona, 7 u prednjem i 2 u zadnjem režnju. </a:t>
            </a:r>
          </a:p>
          <a:p>
            <a:pPr marL="0" indent="0">
              <a:buNone/>
            </a:pPr>
            <a:r>
              <a:rPr lang="sr-Latn-ME" dirty="0"/>
              <a:t>Djeluju nakon vezivanja za membranske receptore, i za svih 9 hormona cAMP je sekundarni glasnik.</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0076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F1C15F3-94A7-4E3C-AAAF-8D213E138DCA}"/>
              </a:ext>
            </a:extLst>
          </p:cNvPr>
          <p:cNvPicPr>
            <a:picLocks noChangeAspect="1"/>
          </p:cNvPicPr>
          <p:nvPr/>
        </p:nvPicPr>
        <p:blipFill>
          <a:blip r:embed="rId2"/>
          <a:stretch>
            <a:fillRect/>
          </a:stretch>
        </p:blipFill>
        <p:spPr>
          <a:xfrm>
            <a:off x="3228975" y="804862"/>
            <a:ext cx="5734050" cy="5248275"/>
          </a:xfrm>
          <a:prstGeom prst="rect">
            <a:avLst/>
          </a:prstGeom>
        </p:spPr>
      </p:pic>
    </p:spTree>
    <p:extLst>
      <p:ext uri="{BB962C8B-B14F-4D97-AF65-F5344CB8AC3E}">
        <p14:creationId xmlns:p14="http://schemas.microsoft.com/office/powerpoint/2010/main" val="2882191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61364BD-85E1-4DBA-B05B-7CB41F9A2E4E}"/>
              </a:ext>
            </a:extLst>
          </p:cNvPr>
          <p:cNvSpPr>
            <a:spLocks noGrp="1"/>
          </p:cNvSpPr>
          <p:nvPr>
            <p:ph type="title"/>
          </p:nvPr>
        </p:nvSpPr>
        <p:spPr>
          <a:xfrm>
            <a:off x="686834" y="1153572"/>
            <a:ext cx="3200400" cy="4461163"/>
          </a:xfrm>
        </p:spPr>
        <p:txBody>
          <a:bodyPr>
            <a:normAutofit/>
          </a:bodyPr>
          <a:lstStyle/>
          <a:p>
            <a:r>
              <a:rPr lang="sr-Latn-ME" sz="3700">
                <a:solidFill>
                  <a:srgbClr val="FFFFFF"/>
                </a:solidFill>
              </a:rPr>
              <a:t>Prednji režanj - adenohipofiza</a:t>
            </a:r>
            <a:endParaRPr lang="en-GB" sz="3700">
              <a:solidFill>
                <a:srgbClr val="FFFFFF"/>
              </a:solidFill>
            </a:endParaRPr>
          </a:p>
        </p:txBody>
      </p:sp>
      <p:sp>
        <p:nvSpPr>
          <p:cNvPr id="3" name="Content Placeholder 2">
            <a:extLst>
              <a:ext uri="{FF2B5EF4-FFF2-40B4-BE49-F238E27FC236}">
                <a16:creationId xmlns:a16="http://schemas.microsoft.com/office/drawing/2014/main" id="{906ADF7B-7C4E-48C1-A500-60D4A61572FB}"/>
              </a:ext>
            </a:extLst>
          </p:cNvPr>
          <p:cNvSpPr>
            <a:spLocks noGrp="1"/>
          </p:cNvSpPr>
          <p:nvPr>
            <p:ph idx="1"/>
          </p:nvPr>
        </p:nvSpPr>
        <p:spPr>
          <a:xfrm>
            <a:off x="4447308" y="591344"/>
            <a:ext cx="6906491" cy="5585619"/>
          </a:xfrm>
        </p:spPr>
        <p:txBody>
          <a:bodyPr anchor="ctr">
            <a:normAutofit/>
          </a:bodyPr>
          <a:lstStyle/>
          <a:p>
            <a:pPr marL="0" indent="0">
              <a:buNone/>
            </a:pPr>
            <a:r>
              <a:rPr lang="sr-Latn-ME" dirty="0"/>
              <a:t>Sastoji se od različitih endokrinih ćelija koje su raspoređeni u 3 regiona:</a:t>
            </a:r>
          </a:p>
          <a:p>
            <a:pPr marL="514350" indent="-514350">
              <a:buFont typeface="+mj-lt"/>
              <a:buAutoNum type="arabicPeriod"/>
            </a:pPr>
            <a:r>
              <a:rPr lang="sr-Latn-ME" dirty="0"/>
              <a:t>Pars distalis</a:t>
            </a:r>
          </a:p>
          <a:p>
            <a:pPr marL="514350" indent="-514350">
              <a:buFont typeface="+mj-lt"/>
              <a:buAutoNum type="arabicPeriod"/>
            </a:pPr>
            <a:r>
              <a:rPr lang="sr-Latn-ME" dirty="0"/>
              <a:t>Pars tuberalis</a:t>
            </a:r>
          </a:p>
          <a:p>
            <a:pPr marL="514350" indent="-514350">
              <a:buFont typeface="+mj-lt"/>
              <a:buAutoNum type="arabicPeriod"/>
            </a:pPr>
            <a:r>
              <a:rPr lang="sr-Latn-ME" dirty="0"/>
              <a:t>Pars intermedia</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74472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E2B703B-46F9-481A-A605-82E2A828C4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Rounded Corners 11">
            <a:extLst>
              <a:ext uri="{FF2B5EF4-FFF2-40B4-BE49-F238E27FC236}">
                <a16:creationId xmlns:a16="http://schemas.microsoft.com/office/drawing/2014/main" id="{F13BE4D7-0C3D-4906-B230-A1C5B4665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496" y="1587970"/>
            <a:ext cx="11033008" cy="4768380"/>
          </a:xfrm>
          <a:prstGeom prst="roundRect">
            <a:avLst>
              <a:gd name="adj" fmla="val 3174"/>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5" name="Content Placeholder 2">
            <a:extLst>
              <a:ext uri="{FF2B5EF4-FFF2-40B4-BE49-F238E27FC236}">
                <a16:creationId xmlns:a16="http://schemas.microsoft.com/office/drawing/2014/main" id="{94CF7A45-5454-4073-B12C-5441D73A16AB}"/>
              </a:ext>
            </a:extLst>
          </p:cNvPr>
          <p:cNvGraphicFramePr>
            <a:graphicFrameLocks noGrp="1"/>
          </p:cNvGraphicFramePr>
          <p:nvPr>
            <p:ph idx="1"/>
            <p:extLst>
              <p:ext uri="{D42A27DB-BD31-4B8C-83A1-F6EECF244321}">
                <p14:modId xmlns:p14="http://schemas.microsoft.com/office/powerpoint/2010/main" val="1007022664"/>
              </p:ext>
            </p:extLst>
          </p:nvPr>
        </p:nvGraphicFramePr>
        <p:xfrm>
          <a:off x="838200" y="1800911"/>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1750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371C6D4-DF8E-4F34-B8AA-17318BDDD4CA}"/>
              </a:ext>
            </a:extLst>
          </p:cNvPr>
          <p:cNvSpPr>
            <a:spLocks noGrp="1"/>
          </p:cNvSpPr>
          <p:nvPr>
            <p:ph type="title"/>
          </p:nvPr>
        </p:nvSpPr>
        <p:spPr>
          <a:xfrm>
            <a:off x="838200" y="365125"/>
            <a:ext cx="10515600" cy="1325563"/>
          </a:xfrm>
        </p:spPr>
        <p:txBody>
          <a:bodyPr>
            <a:normAutofit/>
          </a:bodyPr>
          <a:lstStyle/>
          <a:p>
            <a:r>
              <a:rPr lang="sr-Latn-ME" dirty="0"/>
              <a:t>Prednji režanj – hipotalamička kontrola</a:t>
            </a:r>
            <a:endParaRPr lang="en-GB" dirty="0"/>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857D80CC-B191-42E4-B549-D44B4F5FBFB0}"/>
              </a:ext>
            </a:extLst>
          </p:cNvPr>
          <p:cNvSpPr>
            <a:spLocks noGrp="1"/>
          </p:cNvSpPr>
          <p:nvPr>
            <p:ph idx="1"/>
          </p:nvPr>
        </p:nvSpPr>
        <p:spPr>
          <a:xfrm>
            <a:off x="838200" y="1825625"/>
            <a:ext cx="10515600" cy="3859742"/>
          </a:xfrm>
        </p:spPr>
        <p:txBody>
          <a:bodyPr>
            <a:normAutofit/>
          </a:bodyPr>
          <a:lstStyle/>
          <a:p>
            <a:pPr marL="0" indent="0">
              <a:buNone/>
            </a:pPr>
            <a:r>
              <a:rPr lang="sr-Latn-ME" dirty="0"/>
              <a:t>Postoje 2 klase hipotalamičkih regulatornih hormona</a:t>
            </a:r>
          </a:p>
          <a:p>
            <a:pPr marL="514350" indent="-514350">
              <a:buFont typeface="+mj-lt"/>
              <a:buAutoNum type="arabicPeriod"/>
            </a:pPr>
            <a:r>
              <a:rPr lang="sr-Latn-ME" dirty="0"/>
              <a:t>Realising hormoni – (RH) stimulišu sintezu i sekreciju 1 ili više hormona prednjeg režnja</a:t>
            </a:r>
          </a:p>
          <a:p>
            <a:pPr marL="514350" indent="-514350">
              <a:buFont typeface="+mj-lt"/>
              <a:buAutoNum type="arabicPeriod"/>
            </a:pPr>
            <a:r>
              <a:rPr lang="sr-Latn-ME" dirty="0"/>
              <a:t>Inhibitorni hormoni – (IH) inhibišu sintezu i sekreciju hromona prednjeg režnja</a:t>
            </a:r>
          </a:p>
          <a:p>
            <a:pPr marL="0" indent="0">
              <a:buNone/>
            </a:pPr>
            <a:endParaRPr lang="sr-Latn-ME" dirty="0"/>
          </a:p>
          <a:p>
            <a:pPr marL="0" indent="0">
              <a:buNone/>
            </a:pPr>
            <a:r>
              <a:rPr lang="sr-Latn-ME" dirty="0"/>
              <a:t>Sekrecija RH i IH su kontrolisani mehanizmom negativnog feedbacka </a:t>
            </a:r>
            <a:endParaRPr lang="en-GB" dirty="0"/>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5494405"/>
      </p:ext>
    </p:extLst>
  </p:cSld>
  <p:clrMapOvr>
    <a:masterClrMapping/>
  </p:clrMapOvr>
</p:sld>
</file>

<file path=ppt/theme/theme1.xml><?xml version="1.0" encoding="utf-8"?>
<a:theme xmlns:a="http://schemas.openxmlformats.org/drawingml/2006/main" name="ShapesVTI">
  <a:themeElements>
    <a:clrScheme name="AnalogousFromLightSeedRightStep">
      <a:dk1>
        <a:srgbClr val="000000"/>
      </a:dk1>
      <a:lt1>
        <a:srgbClr val="FFFFFF"/>
      </a:lt1>
      <a:dk2>
        <a:srgbClr val="3D3822"/>
      </a:dk2>
      <a:lt2>
        <a:srgbClr val="E2E8E3"/>
      </a:lt2>
      <a:accent1>
        <a:srgbClr val="C493BD"/>
      </a:accent1>
      <a:accent2>
        <a:srgbClr val="BA7F98"/>
      </a:accent2>
      <a:accent3>
        <a:srgbClr val="C69697"/>
      </a:accent3>
      <a:accent4>
        <a:srgbClr val="BA977F"/>
      </a:accent4>
      <a:accent5>
        <a:srgbClr val="ABA481"/>
      </a:accent5>
      <a:accent6>
        <a:srgbClr val="9DA974"/>
      </a:accent6>
      <a:hlink>
        <a:srgbClr val="568E5F"/>
      </a:hlink>
      <a:folHlink>
        <a:srgbClr val="828282"/>
      </a:folHlink>
    </a:clrScheme>
    <a:fontScheme name="Festival">
      <a:majorFont>
        <a:latin typeface="Tw Cen M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hapesVTI" id="{C78D20FD-A872-4243-8597-B534C62538FF}" vid="{7CAFCCF9-7834-41D6-B6AB-7D225A18A4E9}"/>
    </a:ext>
  </a:extLst>
</a:theme>
</file>

<file path=docProps/app.xml><?xml version="1.0" encoding="utf-8"?>
<Properties xmlns="http://schemas.openxmlformats.org/officeDocument/2006/extended-properties" xmlns:vt="http://schemas.openxmlformats.org/officeDocument/2006/docPropsVTypes">
  <TotalTime>2</TotalTime>
  <Words>1717</Words>
  <Application>Microsoft Office PowerPoint</Application>
  <PresentationFormat>Widescreen</PresentationFormat>
  <Paragraphs>141</Paragraphs>
  <Slides>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Avenir Next LT Pro</vt:lpstr>
      <vt:lpstr>Calibri</vt:lpstr>
      <vt:lpstr>Tw Cen MT</vt:lpstr>
      <vt:lpstr>Wingdings</vt:lpstr>
      <vt:lpstr>ShapesVTI</vt:lpstr>
      <vt:lpstr>Regulacija endokrinih funkcija</vt:lpstr>
      <vt:lpstr>Kontrola endokrinih aktivnosti</vt:lpstr>
      <vt:lpstr>PowerPoint Presentation</vt:lpstr>
      <vt:lpstr>PowerPoint Presentation</vt:lpstr>
      <vt:lpstr>Hipofiza </vt:lpstr>
      <vt:lpstr>PowerPoint Presentation</vt:lpstr>
      <vt:lpstr>Prednji režanj - adenohipofiza</vt:lpstr>
      <vt:lpstr>PowerPoint Presentation</vt:lpstr>
      <vt:lpstr>Prednji režanj – hipotalamička kontrola</vt:lpstr>
      <vt:lpstr>PowerPoint Presentation</vt:lpstr>
      <vt:lpstr>Prednji režanj hipofize - hormoni</vt:lpstr>
      <vt:lpstr>PowerPoint Presentation</vt:lpstr>
      <vt:lpstr>PowerPoint Presentation</vt:lpstr>
      <vt:lpstr>PowerPoint Presentation</vt:lpstr>
      <vt:lpstr>PowerPoint Presentation</vt:lpstr>
      <vt:lpstr>PowerPoint Presentation</vt:lpstr>
      <vt:lpstr>Hormoni zadnjeg režnja hipofize</vt:lpstr>
      <vt:lpstr>PowerPoint Presentation</vt:lpstr>
      <vt:lpstr>Hormoni štitne žlijezde</vt:lpstr>
      <vt:lpstr>PowerPoint Presentation</vt:lpstr>
      <vt:lpstr>T3 i T4 hormoni</vt:lpstr>
      <vt:lpstr>PowerPoint Presentation</vt:lpstr>
      <vt:lpstr>Kalcitonin – hormoni paratiroidne žlijezde</vt:lpstr>
      <vt:lpstr>PowerPoint Presentation</vt:lpstr>
      <vt:lpstr>PowerPoint Presentation</vt:lpstr>
      <vt:lpstr>Hormoni nadbubrežne žlijezde - kora</vt:lpstr>
      <vt:lpstr>Aldosteron (mineralokortikoid) </vt:lpstr>
      <vt:lpstr>Glukokortikoidi (metabolizam glukoze)</vt:lpstr>
      <vt:lpstr>Androgeni hormoni</vt:lpstr>
      <vt:lpstr>Hormoni medule nadbubrega </vt:lpstr>
      <vt:lpstr>PowerPoint Presentation</vt:lpstr>
      <vt:lpstr>PowerPoint Presentation</vt:lpstr>
      <vt:lpstr>Hormoni pancreasa </vt:lpstr>
      <vt:lpstr>Insulin (beta ćelije) – peptidni hormon</vt:lpstr>
      <vt:lpstr>PowerPoint Presentation</vt:lpstr>
      <vt:lpstr>PowerPoint Presentation</vt:lpstr>
      <vt:lpstr>PowerPoint Presentation</vt:lpstr>
      <vt:lpstr>Glukagon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Regulacija endokrinih funkcija</dc:title>
  <dc:creator>vjeroslava slavic</dc:creator>
  <cp:lastModifiedBy>vjeroslava slavic</cp:lastModifiedBy>
  <cp:revision>2</cp:revision>
  <dcterms:created xsi:type="dcterms:W3CDTF">2020-05-05T09:57:35Z</dcterms:created>
  <dcterms:modified xsi:type="dcterms:W3CDTF">2020-05-05T10:00:40Z</dcterms:modified>
</cp:coreProperties>
</file>